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9" r:id="rId3"/>
    <p:sldId id="315" r:id="rId4"/>
    <p:sldId id="334" r:id="rId5"/>
    <p:sldId id="290" r:id="rId6"/>
    <p:sldId id="291" r:id="rId7"/>
    <p:sldId id="322" r:id="rId8"/>
    <p:sldId id="335" r:id="rId9"/>
    <p:sldId id="336" r:id="rId10"/>
    <p:sldId id="323" r:id="rId11"/>
    <p:sldId id="324" r:id="rId12"/>
    <p:sldId id="292" r:id="rId13"/>
    <p:sldId id="325" r:id="rId14"/>
    <p:sldId id="326" r:id="rId15"/>
    <p:sldId id="300" r:id="rId16"/>
    <p:sldId id="337" r:id="rId17"/>
    <p:sldId id="338" r:id="rId18"/>
    <p:sldId id="339" r:id="rId19"/>
    <p:sldId id="310" r:id="rId20"/>
    <p:sldId id="307" r:id="rId21"/>
    <p:sldId id="327" r:id="rId22"/>
    <p:sldId id="328" r:id="rId23"/>
    <p:sldId id="329" r:id="rId24"/>
    <p:sldId id="331" r:id="rId25"/>
    <p:sldId id="330" r:id="rId26"/>
    <p:sldId id="264" r:id="rId27"/>
    <p:sldId id="286" r:id="rId28"/>
    <p:sldId id="285" r:id="rId29"/>
    <p:sldId id="340" r:id="rId3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ablo\Google%20Drive\NTA\CEPAL_2017\Trabajo_2\Tabla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'5.1'!$A$7</c:f>
              <c:strCache>
                <c:ptCount val="1"/>
                <c:pt idx="0">
                  <c:v>Consumption</c:v>
                </c:pt>
              </c:strCache>
            </c:strRef>
          </c:tx>
          <c:spPr>
            <a:ln w="57150" cap="rnd" cmpd="sng">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'5.1'!$C$7:$CO$7</c:f>
              <c:numCache>
                <c:formatCode>_-* #,##0_-;\-* #,##0_-;_-* "-"??_-;_-@_-</c:formatCode>
                <c:ptCount val="91"/>
                <c:pt idx="0">
                  <c:v>61375.518612281419</c:v>
                </c:pt>
                <c:pt idx="1">
                  <c:v>53014.519746509155</c:v>
                </c:pt>
                <c:pt idx="2">
                  <c:v>59868.507680820949</c:v>
                </c:pt>
                <c:pt idx="3">
                  <c:v>69272.30766752061</c:v>
                </c:pt>
                <c:pt idx="4">
                  <c:v>82192.453451486363</c:v>
                </c:pt>
                <c:pt idx="5">
                  <c:v>88253.742647759937</c:v>
                </c:pt>
                <c:pt idx="6">
                  <c:v>91974.085943842103</c:v>
                </c:pt>
                <c:pt idx="7">
                  <c:v>94555.889353028295</c:v>
                </c:pt>
                <c:pt idx="8">
                  <c:v>97793.446493423049</c:v>
                </c:pt>
                <c:pt idx="9">
                  <c:v>99595.045662535471</c:v>
                </c:pt>
                <c:pt idx="10">
                  <c:v>101648.54289636962</c:v>
                </c:pt>
                <c:pt idx="11">
                  <c:v>104863.53357041486</c:v>
                </c:pt>
                <c:pt idx="12">
                  <c:v>107862.15924487052</c:v>
                </c:pt>
                <c:pt idx="13">
                  <c:v>109732.62800706051</c:v>
                </c:pt>
                <c:pt idx="14">
                  <c:v>111716.49321851561</c:v>
                </c:pt>
                <c:pt idx="15">
                  <c:v>115630.58344596217</c:v>
                </c:pt>
                <c:pt idx="16">
                  <c:v>121507.79888887749</c:v>
                </c:pt>
                <c:pt idx="17">
                  <c:v>122252.94375015087</c:v>
                </c:pt>
                <c:pt idx="18">
                  <c:v>133312.52727310653</c:v>
                </c:pt>
                <c:pt idx="19">
                  <c:v>136116.40692564496</c:v>
                </c:pt>
                <c:pt idx="20">
                  <c:v>134656.85292347544</c:v>
                </c:pt>
                <c:pt idx="21">
                  <c:v>137514.53637737292</c:v>
                </c:pt>
                <c:pt idx="22">
                  <c:v>140083.99288618987</c:v>
                </c:pt>
                <c:pt idx="23">
                  <c:v>142027.12790722476</c:v>
                </c:pt>
                <c:pt idx="24">
                  <c:v>144266.57534635195</c:v>
                </c:pt>
                <c:pt idx="25">
                  <c:v>145715.93009892484</c:v>
                </c:pt>
                <c:pt idx="26">
                  <c:v>147405.82170339359</c:v>
                </c:pt>
                <c:pt idx="27">
                  <c:v>146789.89297016611</c:v>
                </c:pt>
                <c:pt idx="28">
                  <c:v>147511.43461800684</c:v>
                </c:pt>
                <c:pt idx="29">
                  <c:v>148138.58082438944</c:v>
                </c:pt>
                <c:pt idx="30">
                  <c:v>145385.86499273186</c:v>
                </c:pt>
                <c:pt idx="31">
                  <c:v>143467.41403313196</c:v>
                </c:pt>
                <c:pt idx="32">
                  <c:v>142818.75806610653</c:v>
                </c:pt>
                <c:pt idx="33">
                  <c:v>143385.73465658134</c:v>
                </c:pt>
                <c:pt idx="34">
                  <c:v>143331.90496536402</c:v>
                </c:pt>
                <c:pt idx="35">
                  <c:v>144187.24594115507</c:v>
                </c:pt>
                <c:pt idx="36">
                  <c:v>143256.87750251926</c:v>
                </c:pt>
                <c:pt idx="37">
                  <c:v>140919.63828634401</c:v>
                </c:pt>
                <c:pt idx="38">
                  <c:v>139451.35099305442</c:v>
                </c:pt>
                <c:pt idx="39">
                  <c:v>136700.5606050191</c:v>
                </c:pt>
                <c:pt idx="40">
                  <c:v>134052.27362504869</c:v>
                </c:pt>
                <c:pt idx="41">
                  <c:v>132827.09222438399</c:v>
                </c:pt>
                <c:pt idx="42">
                  <c:v>132590.31534249982</c:v>
                </c:pt>
                <c:pt idx="43">
                  <c:v>132606.43741977547</c:v>
                </c:pt>
                <c:pt idx="44">
                  <c:v>134486.91852096646</c:v>
                </c:pt>
                <c:pt idx="45">
                  <c:v>137139.62786736945</c:v>
                </c:pt>
                <c:pt idx="46">
                  <c:v>138448.70438610687</c:v>
                </c:pt>
                <c:pt idx="47">
                  <c:v>139588.62832439205</c:v>
                </c:pt>
                <c:pt idx="48">
                  <c:v>140637.22207636907</c:v>
                </c:pt>
                <c:pt idx="49">
                  <c:v>140709.56318115143</c:v>
                </c:pt>
                <c:pt idx="50">
                  <c:v>140373.06570024206</c:v>
                </c:pt>
                <c:pt idx="51">
                  <c:v>139748.72733828318</c:v>
                </c:pt>
                <c:pt idx="52">
                  <c:v>139932.08505734126</c:v>
                </c:pt>
                <c:pt idx="53">
                  <c:v>140053.44683038542</c:v>
                </c:pt>
                <c:pt idx="54">
                  <c:v>141121.61792441955</c:v>
                </c:pt>
                <c:pt idx="55">
                  <c:v>142633.85277367025</c:v>
                </c:pt>
                <c:pt idx="56">
                  <c:v>145439.87331454386</c:v>
                </c:pt>
                <c:pt idx="57">
                  <c:v>146795.95224042892</c:v>
                </c:pt>
                <c:pt idx="58">
                  <c:v>147707.1684196408</c:v>
                </c:pt>
                <c:pt idx="59">
                  <c:v>147580.07910019747</c:v>
                </c:pt>
                <c:pt idx="60">
                  <c:v>151652.94824376964</c:v>
                </c:pt>
                <c:pt idx="61">
                  <c:v>151035.88609258053</c:v>
                </c:pt>
                <c:pt idx="62">
                  <c:v>150696.89089345234</c:v>
                </c:pt>
                <c:pt idx="63">
                  <c:v>149893.32742283479</c:v>
                </c:pt>
                <c:pt idx="64">
                  <c:v>149441.09767279399</c:v>
                </c:pt>
                <c:pt idx="65">
                  <c:v>157176.8955011738</c:v>
                </c:pt>
                <c:pt idx="66">
                  <c:v>155747.03140491567</c:v>
                </c:pt>
                <c:pt idx="67">
                  <c:v>154327.59569350712</c:v>
                </c:pt>
                <c:pt idx="68">
                  <c:v>152899.06677521436</c:v>
                </c:pt>
                <c:pt idx="69">
                  <c:v>151677.59430215615</c:v>
                </c:pt>
                <c:pt idx="70">
                  <c:v>153494.25021279897</c:v>
                </c:pt>
                <c:pt idx="71">
                  <c:v>152467.66953920812</c:v>
                </c:pt>
                <c:pt idx="72">
                  <c:v>150975.84443126476</c:v>
                </c:pt>
                <c:pt idx="73">
                  <c:v>149936.62340733348</c:v>
                </c:pt>
                <c:pt idx="74">
                  <c:v>149378.13540310346</c:v>
                </c:pt>
                <c:pt idx="75">
                  <c:v>148720.27818949753</c:v>
                </c:pt>
                <c:pt idx="76">
                  <c:v>148043.50251119738</c:v>
                </c:pt>
                <c:pt idx="77">
                  <c:v>147732.37243358351</c:v>
                </c:pt>
                <c:pt idx="78">
                  <c:v>147348.63054736413</c:v>
                </c:pt>
                <c:pt idx="79">
                  <c:v>147538.25493039875</c:v>
                </c:pt>
                <c:pt idx="80">
                  <c:v>148128.36891161272</c:v>
                </c:pt>
                <c:pt idx="81">
                  <c:v>148953.85057297599</c:v>
                </c:pt>
                <c:pt idx="82">
                  <c:v>149840.32054488527</c:v>
                </c:pt>
                <c:pt idx="83">
                  <c:v>150983.00759477366</c:v>
                </c:pt>
                <c:pt idx="84">
                  <c:v>151767.59547223515</c:v>
                </c:pt>
                <c:pt idx="85">
                  <c:v>153641.72727807387</c:v>
                </c:pt>
                <c:pt idx="86">
                  <c:v>154259.76129206197</c:v>
                </c:pt>
                <c:pt idx="87">
                  <c:v>154821.86562059569</c:v>
                </c:pt>
                <c:pt idx="88">
                  <c:v>155326.62300775715</c:v>
                </c:pt>
                <c:pt idx="89">
                  <c:v>155820.56920032564</c:v>
                </c:pt>
                <c:pt idx="90">
                  <c:v>155609.41757003861</c:v>
                </c:pt>
              </c:numCache>
            </c:numRef>
          </c:val>
          <c:smooth val="0"/>
          <c:extLst>
            <c:ext xmlns:c16="http://schemas.microsoft.com/office/drawing/2014/chart" uri="{C3380CC4-5D6E-409C-BE32-E72D297353CC}">
              <c16:uniqueId val="{00000000-C2EA-4DC2-A9B5-8568ABCC150D}"/>
            </c:ext>
          </c:extLst>
        </c:ser>
        <c:ser>
          <c:idx val="0"/>
          <c:order val="1"/>
          <c:tx>
            <c:strRef>
              <c:f>'5.1'!$A$16</c:f>
              <c:strCache>
                <c:ptCount val="1"/>
                <c:pt idx="0">
                  <c:v>Labour income</c:v>
                </c:pt>
              </c:strCache>
            </c:strRef>
          </c:tx>
          <c:spPr>
            <a:ln w="57150" cap="rnd">
              <a:solidFill>
                <a:schemeClr val="accent1"/>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'5.1'!$C$16:$CO$16</c:f>
              <c:numCache>
                <c:formatCode>_-* #,##0_-;\-* #,##0_-;_-* "-"??_-;_-@_-</c:formatCode>
                <c:ptCount val="91"/>
                <c:pt idx="0">
                  <c:v>0</c:v>
                </c:pt>
                <c:pt idx="1">
                  <c:v>0</c:v>
                </c:pt>
                <c:pt idx="2">
                  <c:v>0</c:v>
                </c:pt>
                <c:pt idx="3">
                  <c:v>0</c:v>
                </c:pt>
                <c:pt idx="4">
                  <c:v>0</c:v>
                </c:pt>
                <c:pt idx="5">
                  <c:v>0</c:v>
                </c:pt>
                <c:pt idx="6">
                  <c:v>71.766459334505583</c:v>
                </c:pt>
                <c:pt idx="7">
                  <c:v>234.1041776426801</c:v>
                </c:pt>
                <c:pt idx="8">
                  <c:v>397.58574347497108</c:v>
                </c:pt>
                <c:pt idx="9">
                  <c:v>547.70795798733297</c:v>
                </c:pt>
                <c:pt idx="10">
                  <c:v>667.26089905655908</c:v>
                </c:pt>
                <c:pt idx="11">
                  <c:v>613.21856991247114</c:v>
                </c:pt>
                <c:pt idx="12">
                  <c:v>609.86350199767696</c:v>
                </c:pt>
                <c:pt idx="13">
                  <c:v>858.09938700296084</c:v>
                </c:pt>
                <c:pt idx="14">
                  <c:v>1712.9268728830659</c:v>
                </c:pt>
                <c:pt idx="15">
                  <c:v>3809.55469973853</c:v>
                </c:pt>
                <c:pt idx="16">
                  <c:v>7693.628133401804</c:v>
                </c:pt>
                <c:pt idx="17">
                  <c:v>13681.277805172873</c:v>
                </c:pt>
                <c:pt idx="18">
                  <c:v>22093.114513307541</c:v>
                </c:pt>
                <c:pt idx="19">
                  <c:v>32531.655390473243</c:v>
                </c:pt>
                <c:pt idx="20">
                  <c:v>44164.350408363534</c:v>
                </c:pt>
                <c:pt idx="21">
                  <c:v>57028.6044084483</c:v>
                </c:pt>
                <c:pt idx="22">
                  <c:v>70668.776870596106</c:v>
                </c:pt>
                <c:pt idx="23">
                  <c:v>83676.028653730988</c:v>
                </c:pt>
                <c:pt idx="24">
                  <c:v>96502.588724883433</c:v>
                </c:pt>
                <c:pt idx="25">
                  <c:v>109431.66912312825</c:v>
                </c:pt>
                <c:pt idx="26">
                  <c:v>121257.87292613194</c:v>
                </c:pt>
                <c:pt idx="27">
                  <c:v>131991.1533315327</c:v>
                </c:pt>
                <c:pt idx="28">
                  <c:v>142618.02956073565</c:v>
                </c:pt>
                <c:pt idx="29">
                  <c:v>151466.96741261423</c:v>
                </c:pt>
                <c:pt idx="30">
                  <c:v>158629.00355242431</c:v>
                </c:pt>
                <c:pt idx="31">
                  <c:v>164927.3861244705</c:v>
                </c:pt>
                <c:pt idx="32">
                  <c:v>169330.71399097927</c:v>
                </c:pt>
                <c:pt idx="33">
                  <c:v>172247.56604420187</c:v>
                </c:pt>
                <c:pt idx="34">
                  <c:v>175455.04161479647</c:v>
                </c:pt>
                <c:pt idx="35">
                  <c:v>178145.41358675313</c:v>
                </c:pt>
                <c:pt idx="36">
                  <c:v>180320.12633307072</c:v>
                </c:pt>
                <c:pt idx="37">
                  <c:v>183689.121994349</c:v>
                </c:pt>
                <c:pt idx="38">
                  <c:v>187067.48055388263</c:v>
                </c:pt>
                <c:pt idx="39">
                  <c:v>189628.96878491808</c:v>
                </c:pt>
                <c:pt idx="40">
                  <c:v>192012.02088511997</c:v>
                </c:pt>
                <c:pt idx="41">
                  <c:v>193955.96153210223</c:v>
                </c:pt>
                <c:pt idx="42">
                  <c:v>193626.28044992249</c:v>
                </c:pt>
                <c:pt idx="43">
                  <c:v>192826.76734488038</c:v>
                </c:pt>
                <c:pt idx="44">
                  <c:v>191725.47650112747</c:v>
                </c:pt>
                <c:pt idx="45">
                  <c:v>190389.2708663157</c:v>
                </c:pt>
                <c:pt idx="46">
                  <c:v>188869.83675031699</c:v>
                </c:pt>
                <c:pt idx="47">
                  <c:v>188808.02812110938</c:v>
                </c:pt>
                <c:pt idx="48">
                  <c:v>187546.90762130567</c:v>
                </c:pt>
                <c:pt idx="49">
                  <c:v>186345.12328570714</c:v>
                </c:pt>
                <c:pt idx="50">
                  <c:v>184450.19181435695</c:v>
                </c:pt>
                <c:pt idx="51">
                  <c:v>181675.98284804626</c:v>
                </c:pt>
                <c:pt idx="52">
                  <c:v>177935.80218060419</c:v>
                </c:pt>
                <c:pt idx="53">
                  <c:v>175015.87463984845</c:v>
                </c:pt>
                <c:pt idx="54">
                  <c:v>171395.01404269694</c:v>
                </c:pt>
                <c:pt idx="55">
                  <c:v>167326.67022162021</c:v>
                </c:pt>
                <c:pt idx="56">
                  <c:v>163092.72962344199</c:v>
                </c:pt>
                <c:pt idx="57">
                  <c:v>157681.76588201598</c:v>
                </c:pt>
                <c:pt idx="58">
                  <c:v>151077.80070194375</c:v>
                </c:pt>
                <c:pt idx="59">
                  <c:v>143029.12616203891</c:v>
                </c:pt>
                <c:pt idx="60">
                  <c:v>134279.2388362769</c:v>
                </c:pt>
                <c:pt idx="61">
                  <c:v>125093.26103790593</c:v>
                </c:pt>
                <c:pt idx="62">
                  <c:v>114799.13824305162</c:v>
                </c:pt>
                <c:pt idx="63">
                  <c:v>103381.74296503334</c:v>
                </c:pt>
                <c:pt idx="64">
                  <c:v>91752.911485712975</c:v>
                </c:pt>
                <c:pt idx="65">
                  <c:v>78962.155249656615</c:v>
                </c:pt>
                <c:pt idx="66">
                  <c:v>65949.456109347549</c:v>
                </c:pt>
                <c:pt idx="67">
                  <c:v>54292.416844374507</c:v>
                </c:pt>
                <c:pt idx="68">
                  <c:v>44689.350744191732</c:v>
                </c:pt>
                <c:pt idx="69">
                  <c:v>37109.066551605138</c:v>
                </c:pt>
                <c:pt idx="70">
                  <c:v>32086.467257357253</c:v>
                </c:pt>
                <c:pt idx="71">
                  <c:v>28078.48205477024</c:v>
                </c:pt>
                <c:pt idx="72">
                  <c:v>25046.17945426657</c:v>
                </c:pt>
                <c:pt idx="73">
                  <c:v>21976.776923672587</c:v>
                </c:pt>
                <c:pt idx="74">
                  <c:v>19040.92283505568</c:v>
                </c:pt>
                <c:pt idx="75">
                  <c:v>16098.823386704549</c:v>
                </c:pt>
                <c:pt idx="76">
                  <c:v>13658.767371578611</c:v>
                </c:pt>
                <c:pt idx="77">
                  <c:v>11448.567454042626</c:v>
                </c:pt>
                <c:pt idx="78">
                  <c:v>9733.5045543869383</c:v>
                </c:pt>
                <c:pt idx="79">
                  <c:v>8258.7334639674336</c:v>
                </c:pt>
                <c:pt idx="80">
                  <c:v>7062.4602036066326</c:v>
                </c:pt>
                <c:pt idx="81">
                  <c:v>6107.8241089297553</c:v>
                </c:pt>
                <c:pt idx="82">
                  <c:v>5217.2222759978176</c:v>
                </c:pt>
                <c:pt idx="83">
                  <c:v>4289.3969894714573</c:v>
                </c:pt>
                <c:pt idx="84">
                  <c:v>3503.4823266089188</c:v>
                </c:pt>
                <c:pt idx="85">
                  <c:v>2717.4879210369018</c:v>
                </c:pt>
                <c:pt idx="86">
                  <c:v>1974.2531600468026</c:v>
                </c:pt>
                <c:pt idx="87">
                  <c:v>1284.2570817820272</c:v>
                </c:pt>
                <c:pt idx="88">
                  <c:v>637.01697031590561</c:v>
                </c:pt>
                <c:pt idx="89">
                  <c:v>250.22633355511948</c:v>
                </c:pt>
                <c:pt idx="90">
                  <c:v>86.797769591361146</c:v>
                </c:pt>
              </c:numCache>
            </c:numRef>
          </c:val>
          <c:smooth val="0"/>
          <c:extLst>
            <c:ext xmlns:c16="http://schemas.microsoft.com/office/drawing/2014/chart" uri="{C3380CC4-5D6E-409C-BE32-E72D297353CC}">
              <c16:uniqueId val="{00000001-C2EA-4DC2-A9B5-8568ABCC150D}"/>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crossAx val="721978288"/>
        <c:crosses val="autoZero"/>
        <c:auto val="1"/>
        <c:lblAlgn val="ctr"/>
        <c:lblOffset val="100"/>
        <c:tickLblSkip val="5"/>
        <c:noMultiLvlLbl val="0"/>
      </c:catAx>
      <c:valAx>
        <c:axId val="721978288"/>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dirty="0"/>
                  <a:t>Pesos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crossAx val="72196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legend>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s-A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'5.1'!$A$6</c:f>
              <c:strCache>
                <c:ptCount val="1"/>
                <c:pt idx="0">
                  <c:v>Life cycle deficit</c:v>
                </c:pt>
              </c:strCache>
            </c:strRef>
          </c:tx>
          <c:spPr>
            <a:ln w="57150" cap="rnd">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'5.1'!$C$6:$CO$6</c:f>
              <c:numCache>
                <c:formatCode>_-* #,##0_-;\-* #,##0_-;_-* "-"??_-;_-@_-</c:formatCode>
                <c:ptCount val="91"/>
                <c:pt idx="0">
                  <c:v>61375.518612281419</c:v>
                </c:pt>
                <c:pt idx="1">
                  <c:v>53014.519746509155</c:v>
                </c:pt>
                <c:pt idx="2">
                  <c:v>59868.507680820949</c:v>
                </c:pt>
                <c:pt idx="3">
                  <c:v>69272.30766752061</c:v>
                </c:pt>
                <c:pt idx="4">
                  <c:v>82192.453451486363</c:v>
                </c:pt>
                <c:pt idx="5">
                  <c:v>88253.742647759937</c:v>
                </c:pt>
                <c:pt idx="6">
                  <c:v>91902.319484507592</c:v>
                </c:pt>
                <c:pt idx="7">
                  <c:v>94321.785175385608</c:v>
                </c:pt>
                <c:pt idx="8">
                  <c:v>97395.860749948071</c:v>
                </c:pt>
                <c:pt idx="9">
                  <c:v>99047.337704548132</c:v>
                </c:pt>
                <c:pt idx="10">
                  <c:v>100981.28199731305</c:v>
                </c:pt>
                <c:pt idx="11">
                  <c:v>104250.31500050239</c:v>
                </c:pt>
                <c:pt idx="12">
                  <c:v>107252.29574287284</c:v>
                </c:pt>
                <c:pt idx="13">
                  <c:v>108874.52862005755</c:v>
                </c:pt>
                <c:pt idx="14">
                  <c:v>110003.56634563254</c:v>
                </c:pt>
                <c:pt idx="15">
                  <c:v>111821.02874622364</c:v>
                </c:pt>
                <c:pt idx="16">
                  <c:v>113814.17075547569</c:v>
                </c:pt>
                <c:pt idx="17">
                  <c:v>108571.665944978</c:v>
                </c:pt>
                <c:pt idx="18">
                  <c:v>111219.41275979899</c:v>
                </c:pt>
                <c:pt idx="19">
                  <c:v>103584.75153517172</c:v>
                </c:pt>
                <c:pt idx="20">
                  <c:v>90492.502515111904</c:v>
                </c:pt>
                <c:pt idx="21">
                  <c:v>80485.931968924619</c:v>
                </c:pt>
                <c:pt idx="22">
                  <c:v>69415.21601559376</c:v>
                </c:pt>
                <c:pt idx="23">
                  <c:v>58351.099253493769</c:v>
                </c:pt>
                <c:pt idx="24">
                  <c:v>47763.986621468517</c:v>
                </c:pt>
                <c:pt idx="25">
                  <c:v>36284.260975796598</c:v>
                </c:pt>
                <c:pt idx="26">
                  <c:v>26147.948777261656</c:v>
                </c:pt>
                <c:pt idx="27">
                  <c:v>14798.739638633415</c:v>
                </c:pt>
                <c:pt idx="28">
                  <c:v>4893.4050572711858</c:v>
                </c:pt>
                <c:pt idx="29">
                  <c:v>-3328.3865882247919</c:v>
                </c:pt>
                <c:pt idx="30">
                  <c:v>-13243.138559692452</c:v>
                </c:pt>
                <c:pt idx="31">
                  <c:v>-21459.972091338539</c:v>
                </c:pt>
                <c:pt idx="32">
                  <c:v>-26511.955924872746</c:v>
                </c:pt>
                <c:pt idx="33">
                  <c:v>-28861.831387620536</c:v>
                </c:pt>
                <c:pt idx="34">
                  <c:v>-32123.136649432447</c:v>
                </c:pt>
                <c:pt idx="35">
                  <c:v>-33958.167645598063</c:v>
                </c:pt>
                <c:pt idx="36">
                  <c:v>-37063.248830551456</c:v>
                </c:pt>
                <c:pt idx="37">
                  <c:v>-42769.483708004991</c:v>
                </c:pt>
                <c:pt idx="38">
                  <c:v>-47616.129560828209</c:v>
                </c:pt>
                <c:pt idx="39">
                  <c:v>-52928.408179898979</c:v>
                </c:pt>
                <c:pt idx="40">
                  <c:v>-57959.747260071279</c:v>
                </c:pt>
                <c:pt idx="41">
                  <c:v>-61128.86930771824</c:v>
                </c:pt>
                <c:pt idx="42">
                  <c:v>-61035.965107422671</c:v>
                </c:pt>
                <c:pt idx="43">
                  <c:v>-60220.329925104917</c:v>
                </c:pt>
                <c:pt idx="44">
                  <c:v>-57238.557980161015</c:v>
                </c:pt>
                <c:pt idx="45">
                  <c:v>-53249.642998946249</c:v>
                </c:pt>
                <c:pt idx="46">
                  <c:v>-50421.13236421012</c:v>
                </c:pt>
                <c:pt idx="47">
                  <c:v>-49219.399796717335</c:v>
                </c:pt>
                <c:pt idx="48">
                  <c:v>-46909.685544936598</c:v>
                </c:pt>
                <c:pt idx="49">
                  <c:v>-45635.560104555712</c:v>
                </c:pt>
                <c:pt idx="50">
                  <c:v>-44077.126114114886</c:v>
                </c:pt>
                <c:pt idx="51">
                  <c:v>-41927.255509763083</c:v>
                </c:pt>
                <c:pt idx="52">
                  <c:v>-38003.717123262933</c:v>
                </c:pt>
                <c:pt idx="53">
                  <c:v>-34962.427809463028</c:v>
                </c:pt>
                <c:pt idx="54">
                  <c:v>-30273.396118277393</c:v>
                </c:pt>
                <c:pt idx="55">
                  <c:v>-24692.817447949958</c:v>
                </c:pt>
                <c:pt idx="56">
                  <c:v>-17652.856308898132</c:v>
                </c:pt>
                <c:pt idx="57">
                  <c:v>-10885.813641587069</c:v>
                </c:pt>
                <c:pt idx="58">
                  <c:v>-3370.6322823029477</c:v>
                </c:pt>
                <c:pt idx="59">
                  <c:v>4550.9529381585598</c:v>
                </c:pt>
                <c:pt idx="60">
                  <c:v>17373.709407492745</c:v>
                </c:pt>
                <c:pt idx="61">
                  <c:v>25942.625054674601</c:v>
                </c:pt>
                <c:pt idx="62">
                  <c:v>35897.752650400711</c:v>
                </c:pt>
                <c:pt idx="63">
                  <c:v>46511.584457801451</c:v>
                </c:pt>
                <c:pt idx="64">
                  <c:v>57688.18618708101</c:v>
                </c:pt>
                <c:pt idx="65">
                  <c:v>78214.740251517185</c:v>
                </c:pt>
                <c:pt idx="66">
                  <c:v>89797.575295568124</c:v>
                </c:pt>
                <c:pt idx="67">
                  <c:v>100035.17884913262</c:v>
                </c:pt>
                <c:pt idx="68">
                  <c:v>108209.71603102263</c:v>
                </c:pt>
                <c:pt idx="69">
                  <c:v>114568.52775055102</c:v>
                </c:pt>
                <c:pt idx="70">
                  <c:v>121407.78295544171</c:v>
                </c:pt>
                <c:pt idx="71">
                  <c:v>124389.18748443788</c:v>
                </c:pt>
                <c:pt idx="72">
                  <c:v>125929.66497699819</c:v>
                </c:pt>
                <c:pt idx="73">
                  <c:v>127959.84648366089</c:v>
                </c:pt>
                <c:pt idx="74">
                  <c:v>130337.21256804778</c:v>
                </c:pt>
                <c:pt idx="75">
                  <c:v>132621.45480279298</c:v>
                </c:pt>
                <c:pt idx="76">
                  <c:v>134384.73513961877</c:v>
                </c:pt>
                <c:pt idx="77">
                  <c:v>136283.80497954087</c:v>
                </c:pt>
                <c:pt idx="78">
                  <c:v>137615.12599297718</c:v>
                </c:pt>
                <c:pt idx="79">
                  <c:v>139279.52146643132</c:v>
                </c:pt>
                <c:pt idx="80">
                  <c:v>141065.90870800609</c:v>
                </c:pt>
                <c:pt idx="81">
                  <c:v>142846.02646404624</c:v>
                </c:pt>
                <c:pt idx="82">
                  <c:v>144623.09826888744</c:v>
                </c:pt>
                <c:pt idx="83">
                  <c:v>146693.61060530221</c:v>
                </c:pt>
                <c:pt idx="84">
                  <c:v>148264.11314562624</c:v>
                </c:pt>
                <c:pt idx="85">
                  <c:v>150924.23935703697</c:v>
                </c:pt>
                <c:pt idx="86">
                  <c:v>152285.50813201518</c:v>
                </c:pt>
                <c:pt idx="87">
                  <c:v>153537.60853881366</c:v>
                </c:pt>
                <c:pt idx="88">
                  <c:v>154689.60603744123</c:v>
                </c:pt>
                <c:pt idx="89">
                  <c:v>155570.34286677052</c:v>
                </c:pt>
                <c:pt idx="90">
                  <c:v>155522.61980044725</c:v>
                </c:pt>
              </c:numCache>
            </c:numRef>
          </c:val>
          <c:smooth val="0"/>
          <c:extLst>
            <c:ext xmlns:c16="http://schemas.microsoft.com/office/drawing/2014/chart" uri="{C3380CC4-5D6E-409C-BE32-E72D297353CC}">
              <c16:uniqueId val="{00000000-8BE1-4B0D-930A-1CAD8E712E5B}"/>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crossAx val="721978288"/>
        <c:crosses val="autoZero"/>
        <c:auto val="1"/>
        <c:lblAlgn val="ctr"/>
        <c:lblOffset val="100"/>
        <c:tickLblSkip val="5"/>
        <c:noMultiLvlLbl val="0"/>
      </c:catAx>
      <c:valAx>
        <c:axId val="721978288"/>
        <c:scaling>
          <c:orientation val="minMax"/>
          <c:max val="2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dirty="0"/>
                  <a:t>Pesos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crossAx val="721962544"/>
        <c:crosses val="autoZero"/>
        <c:crossBetween val="between"/>
      </c:valAx>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s-A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'5.1'!$A$6</c:f>
              <c:strCache>
                <c:ptCount val="1"/>
                <c:pt idx="0">
                  <c:v>Life cycle deficit</c:v>
                </c:pt>
              </c:strCache>
            </c:strRef>
          </c:tx>
          <c:spPr>
            <a:ln w="38100" cap="rnd">
              <a:solidFill>
                <a:schemeClr val="accent2"/>
              </a:solidFill>
              <a:round/>
            </a:ln>
            <a:effectLst/>
          </c:spPr>
          <c:marker>
            <c:symbol val="none"/>
          </c:marker>
          <c:cat>
            <c:strRef>
              <c:f>'5.1'!$C$4:$CO$4</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'5.1'!$C$20:$CO$20</c:f>
              <c:numCache>
                <c:formatCode>_-* #,##0_-;\-* #,##0_-;_-* "-"??_-;_-@_-</c:formatCode>
                <c:ptCount val="91"/>
                <c:pt idx="0">
                  <c:v>45918.09424977834</c:v>
                </c:pt>
                <c:pt idx="1">
                  <c:v>39747.583165425494</c:v>
                </c:pt>
                <c:pt idx="2">
                  <c:v>45025.308571515008</c:v>
                </c:pt>
                <c:pt idx="3">
                  <c:v>52200.424532090823</c:v>
                </c:pt>
                <c:pt idx="4">
                  <c:v>61988.397698762696</c:v>
                </c:pt>
                <c:pt idx="5">
                  <c:v>66552.588599389012</c:v>
                </c:pt>
                <c:pt idx="6">
                  <c:v>67077.297336074465</c:v>
                </c:pt>
                <c:pt idx="7">
                  <c:v>67835.850610996626</c:v>
                </c:pt>
                <c:pt idx="8">
                  <c:v>69344.878895355519</c:v>
                </c:pt>
                <c:pt idx="9">
                  <c:v>69962.483176958383</c:v>
                </c:pt>
                <c:pt idx="10">
                  <c:v>70987.619655907125</c:v>
                </c:pt>
                <c:pt idx="11">
                  <c:v>73118.877434422364</c:v>
                </c:pt>
                <c:pt idx="12">
                  <c:v>75180.534494585852</c:v>
                </c:pt>
                <c:pt idx="13">
                  <c:v>76360.457142020794</c:v>
                </c:pt>
                <c:pt idx="14">
                  <c:v>77224.703645960966</c:v>
                </c:pt>
                <c:pt idx="15">
                  <c:v>78586.477150501029</c:v>
                </c:pt>
                <c:pt idx="16">
                  <c:v>80085.455066261216</c:v>
                </c:pt>
                <c:pt idx="17">
                  <c:v>76531.190179621481</c:v>
                </c:pt>
                <c:pt idx="18">
                  <c:v>78607.434111545226</c:v>
                </c:pt>
                <c:pt idx="19">
                  <c:v>73526.631919447143</c:v>
                </c:pt>
                <c:pt idx="20">
                  <c:v>64566.129067024784</c:v>
                </c:pt>
                <c:pt idx="21">
                  <c:v>57651.10723815707</c:v>
                </c:pt>
                <c:pt idx="22">
                  <c:v>49748.080522759621</c:v>
                </c:pt>
                <c:pt idx="23">
                  <c:v>41669.862052202727</c:v>
                </c:pt>
                <c:pt idx="24">
                  <c:v>33816.807000026471</c:v>
                </c:pt>
                <c:pt idx="25">
                  <c:v>25356.530097715935</c:v>
                </c:pt>
                <c:pt idx="26">
                  <c:v>17996.744113130757</c:v>
                </c:pt>
                <c:pt idx="27">
                  <c:v>10031.296066568379</c:v>
                </c:pt>
                <c:pt idx="28">
                  <c:v>3267.786536815358</c:v>
                </c:pt>
                <c:pt idx="29">
                  <c:v>-2190.2214956751995</c:v>
                </c:pt>
                <c:pt idx="30">
                  <c:v>-8590.4399326542916</c:v>
                </c:pt>
                <c:pt idx="31">
                  <c:v>-13732.021541526614</c:v>
                </c:pt>
                <c:pt idx="32">
                  <c:v>-16773.902418019585</c:v>
                </c:pt>
                <c:pt idx="33">
                  <c:v>-18132.272398284287</c:v>
                </c:pt>
                <c:pt idx="34">
                  <c:v>-20157.621602022002</c:v>
                </c:pt>
                <c:pt idx="35">
                  <c:v>-21372.014263936551</c:v>
                </c:pt>
                <c:pt idx="36">
                  <c:v>-23412.706033264025</c:v>
                </c:pt>
                <c:pt idx="37">
                  <c:v>-26992.120554507914</c:v>
                </c:pt>
                <c:pt idx="38">
                  <c:v>-29776.460924086583</c:v>
                </c:pt>
                <c:pt idx="39">
                  <c:v>-32445.855211992573</c:v>
                </c:pt>
                <c:pt idx="40">
                  <c:v>-34510.450673338899</c:v>
                </c:pt>
                <c:pt idx="41">
                  <c:v>-35172.389951144243</c:v>
                </c:pt>
                <c:pt idx="42">
                  <c:v>-33911.215997893392</c:v>
                </c:pt>
                <c:pt idx="43">
                  <c:v>-32306.520835580872</c:v>
                </c:pt>
                <c:pt idx="44">
                  <c:v>-29679.337083873077</c:v>
                </c:pt>
                <c:pt idx="45">
                  <c:v>-26714.067901139351</c:v>
                </c:pt>
                <c:pt idx="46">
                  <c:v>-24489.03977797323</c:v>
                </c:pt>
                <c:pt idx="47">
                  <c:v>-23190.950699218287</c:v>
                </c:pt>
                <c:pt idx="48">
                  <c:v>-21553.264849533196</c:v>
                </c:pt>
                <c:pt idx="49">
                  <c:v>-20591.175439216458</c:v>
                </c:pt>
                <c:pt idx="50">
                  <c:v>-19649.274281789636</c:v>
                </c:pt>
                <c:pt idx="51">
                  <c:v>-18520.107303772544</c:v>
                </c:pt>
                <c:pt idx="52">
                  <c:v>-16626.208200539186</c:v>
                </c:pt>
                <c:pt idx="53">
                  <c:v>-15119.816568052549</c:v>
                </c:pt>
                <c:pt idx="54">
                  <c:v>-12904.94329729928</c:v>
                </c:pt>
                <c:pt idx="55">
                  <c:v>-10347.352301841282</c:v>
                </c:pt>
                <c:pt idx="56">
                  <c:v>-7262.4380440496025</c:v>
                </c:pt>
                <c:pt idx="57">
                  <c:v>-4394.7335968724001</c:v>
                </c:pt>
                <c:pt idx="58">
                  <c:v>-1334.5108451062406</c:v>
                </c:pt>
                <c:pt idx="59">
                  <c:v>1765.4329694880798</c:v>
                </c:pt>
                <c:pt idx="60">
                  <c:v>6597.0928150849213</c:v>
                </c:pt>
                <c:pt idx="61">
                  <c:v>9627.0487315391874</c:v>
                </c:pt>
                <c:pt idx="62">
                  <c:v>12997.463404377937</c:v>
                </c:pt>
                <c:pt idx="63">
                  <c:v>16395.100963452729</c:v>
                </c:pt>
                <c:pt idx="64">
                  <c:v>19755.723177069209</c:v>
                </c:pt>
                <c:pt idx="65">
                  <c:v>25957.673350452766</c:v>
                </c:pt>
                <c:pt idx="66">
                  <c:v>28812.450009335978</c:v>
                </c:pt>
                <c:pt idx="67">
                  <c:v>30931.077370509505</c:v>
                </c:pt>
                <c:pt idx="68">
                  <c:v>32084.613642062333</c:v>
                </c:pt>
                <c:pt idx="69">
                  <c:v>32376.722236722468</c:v>
                </c:pt>
                <c:pt idx="70">
                  <c:v>32522.474082537818</c:v>
                </c:pt>
                <c:pt idx="71">
                  <c:v>31456.906012126979</c:v>
                </c:pt>
                <c:pt idx="72">
                  <c:v>30003.498258759682</c:v>
                </c:pt>
                <c:pt idx="73">
                  <c:v>28693.460055803152</c:v>
                </c:pt>
                <c:pt idx="74">
                  <c:v>27494.634991229679</c:v>
                </c:pt>
                <c:pt idx="75">
                  <c:v>26311.035661235706</c:v>
                </c:pt>
                <c:pt idx="76">
                  <c:v>25015.315292034615</c:v>
                </c:pt>
                <c:pt idx="77">
                  <c:v>23733.552069577083</c:v>
                </c:pt>
                <c:pt idx="78">
                  <c:v>22381.036015867845</c:v>
                </c:pt>
                <c:pt idx="79">
                  <c:v>21118.11816282618</c:v>
                </c:pt>
                <c:pt idx="80">
                  <c:v>19887.048611928578</c:v>
                </c:pt>
                <c:pt idx="81">
                  <c:v>18626.836158858699</c:v>
                </c:pt>
                <c:pt idx="82">
                  <c:v>17312.975716866786</c:v>
                </c:pt>
                <c:pt idx="83">
                  <c:v>15994.884525959729</c:v>
                </c:pt>
                <c:pt idx="84">
                  <c:v>14599.270693223523</c:v>
                </c:pt>
                <c:pt idx="85">
                  <c:v>13308.046653785448</c:v>
                </c:pt>
                <c:pt idx="86">
                  <c:v>11945.122972367137</c:v>
                </c:pt>
                <c:pt idx="87">
                  <c:v>10621.117608280974</c:v>
                </c:pt>
                <c:pt idx="88">
                  <c:v>9311.386145817738</c:v>
                </c:pt>
                <c:pt idx="89">
                  <c:v>8000.9827336380076</c:v>
                </c:pt>
                <c:pt idx="90">
                  <c:v>30051.16925618102</c:v>
                </c:pt>
              </c:numCache>
            </c:numRef>
          </c:val>
          <c:smooth val="0"/>
          <c:extLst>
            <c:ext xmlns:c16="http://schemas.microsoft.com/office/drawing/2014/chart" uri="{C3380CC4-5D6E-409C-BE32-E72D297353CC}">
              <c16:uniqueId val="{00000000-84C9-4C06-9EA5-32616CE888FE}"/>
            </c:ext>
          </c:extLst>
        </c:ser>
        <c:dLbls>
          <c:showLegendKey val="0"/>
          <c:showVal val="0"/>
          <c:showCatName val="0"/>
          <c:showSerName val="0"/>
          <c:showPercent val="0"/>
          <c:showBubbleSize val="0"/>
        </c:dLbls>
        <c:smooth val="0"/>
        <c:axId val="721962544"/>
        <c:axId val="721978288"/>
      </c:lineChart>
      <c:catAx>
        <c:axId val="7219625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crossAx val="721978288"/>
        <c:crosses val="autoZero"/>
        <c:auto val="1"/>
        <c:lblAlgn val="ctr"/>
        <c:lblOffset val="100"/>
        <c:tickLblSkip val="5"/>
        <c:noMultiLvlLbl val="0"/>
      </c:catAx>
      <c:valAx>
        <c:axId val="721978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dirty="0"/>
                  <a:t>Million of current ARS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crossAx val="721962544"/>
        <c:crosses val="autoZero"/>
        <c:crossBetween val="between"/>
      </c:valAx>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s-A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0.91029</cdr:x>
      <cdr:y>0.8913</cdr:y>
    </cdr:from>
    <cdr:to>
      <cdr:x>1</cdr:x>
      <cdr:y>0.9777</cdr:y>
    </cdr:to>
    <cdr:sp macro="" textlink="">
      <cdr:nvSpPr>
        <cdr:cNvPr id="2" name="CuadroTexto 1"/>
        <cdr:cNvSpPr txBox="1"/>
      </cdr:nvSpPr>
      <cdr:spPr>
        <a:xfrm xmlns:a="http://schemas.openxmlformats.org/drawingml/2006/main">
          <a:off x="7948511" y="4037398"/>
          <a:ext cx="783364" cy="3913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AR" sz="1600" dirty="0">
              <a:solidFill>
                <a:schemeClr val="tx1">
                  <a:lumMod val="65000"/>
                  <a:lumOff val="35000"/>
                </a:schemeClr>
              </a:solidFill>
            </a:rPr>
            <a:t>Edad</a:t>
          </a:r>
        </a:p>
      </cdr:txBody>
    </cdr:sp>
  </cdr:relSizeAnchor>
</c:userShapes>
</file>

<file path=ppt/drawings/drawing2.xml><?xml version="1.0" encoding="utf-8"?>
<c:userShapes xmlns:c="http://schemas.openxmlformats.org/drawingml/2006/chart">
  <cdr:relSizeAnchor xmlns:cdr="http://schemas.openxmlformats.org/drawingml/2006/chartDrawing">
    <cdr:from>
      <cdr:x>0.91029</cdr:x>
      <cdr:y>0.7366</cdr:y>
    </cdr:from>
    <cdr:to>
      <cdr:x>1</cdr:x>
      <cdr:y>0.823</cdr:y>
    </cdr:to>
    <cdr:sp macro="" textlink="">
      <cdr:nvSpPr>
        <cdr:cNvPr id="2" name="CuadroTexto 1"/>
        <cdr:cNvSpPr txBox="1"/>
      </cdr:nvSpPr>
      <cdr:spPr>
        <a:xfrm xmlns:a="http://schemas.openxmlformats.org/drawingml/2006/main">
          <a:off x="7864878" y="3314691"/>
          <a:ext cx="775122" cy="3887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AR" sz="1600" dirty="0">
              <a:solidFill>
                <a:schemeClr val="tx1">
                  <a:lumMod val="65000"/>
                  <a:lumOff val="35000"/>
                </a:schemeClr>
              </a:solidFill>
            </a:rPr>
            <a:t>Edad</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492FA-5619-4F2A-B60E-BD0D4EBCD38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96C4A349-6307-4571-8A03-66514270CF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AR"/>
          </a:p>
        </p:txBody>
      </p:sp>
      <p:sp>
        <p:nvSpPr>
          <p:cNvPr id="4" name="Marcador de fecha 3">
            <a:extLst>
              <a:ext uri="{FF2B5EF4-FFF2-40B4-BE49-F238E27FC236}">
                <a16:creationId xmlns:a16="http://schemas.microsoft.com/office/drawing/2014/main" id="{545CF44B-94CD-499A-8A72-5A7CB5E07E05}"/>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5" name="Marcador de pie de página 4">
            <a:extLst>
              <a:ext uri="{FF2B5EF4-FFF2-40B4-BE49-F238E27FC236}">
                <a16:creationId xmlns:a16="http://schemas.microsoft.com/office/drawing/2014/main" id="{DE69EF0B-4783-4A63-A888-099865B5516A}"/>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DA11D6E5-89E6-4C51-9C2A-CEA15A26F637}"/>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151905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50DDD1-0DAB-4B0E-BB5E-F26C67B1A37D}"/>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2B1063BF-803A-4A00-B04B-897E2B7B53F5}"/>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D681BEA2-C0C6-444F-BF0C-DE3E065F6B64}"/>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5" name="Marcador de pie de página 4">
            <a:extLst>
              <a:ext uri="{FF2B5EF4-FFF2-40B4-BE49-F238E27FC236}">
                <a16:creationId xmlns:a16="http://schemas.microsoft.com/office/drawing/2014/main" id="{2378938C-3DFE-4CDB-94C1-8B4771E4A501}"/>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FBCAE886-D866-45FB-A2C9-A78089CCB658}"/>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237112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40C4F02-2433-4BBE-8AB9-8F4DC99E54C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8374C246-46F9-41D2-88F9-81248D5F19B5}"/>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C825107F-A328-4F73-BA51-B93812038DF6}"/>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5" name="Marcador de pie de página 4">
            <a:extLst>
              <a:ext uri="{FF2B5EF4-FFF2-40B4-BE49-F238E27FC236}">
                <a16:creationId xmlns:a16="http://schemas.microsoft.com/office/drawing/2014/main" id="{B2DDDD9C-69DB-4392-9C8C-3BF970D72661}"/>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F653BB2E-6098-45BA-B1EA-C4E5E8FF170F}"/>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99028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6DFC57-711D-4715-8516-1D913959A07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316B6E3-2CD0-49D5-A1A4-881458360618}"/>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689E7F5B-D4D6-4D5F-B9CB-3BEA1E478585}"/>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5" name="Marcador de pie de página 4">
            <a:extLst>
              <a:ext uri="{FF2B5EF4-FFF2-40B4-BE49-F238E27FC236}">
                <a16:creationId xmlns:a16="http://schemas.microsoft.com/office/drawing/2014/main" id="{AB45A3BE-16A4-47A3-9B4D-4D06DB6F811A}"/>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61A8AE29-7573-477D-AA7F-E557F44722B3}"/>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287691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75660-12B2-4D55-8D5A-E236EAE92D2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D0FCDE2D-49FA-40FF-85B4-703ECC3842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56BAAFB8-407C-4515-9AF3-57EA779A50DD}"/>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5" name="Marcador de pie de página 4">
            <a:extLst>
              <a:ext uri="{FF2B5EF4-FFF2-40B4-BE49-F238E27FC236}">
                <a16:creationId xmlns:a16="http://schemas.microsoft.com/office/drawing/2014/main" id="{185FCD7F-06B1-462F-ADC4-2525ACC17A89}"/>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6D8245E1-D346-4C02-A8EF-896A4CDAABDF}"/>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348296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511350-AB1C-422B-BD68-93A28D05557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1D556889-AD38-4382-8CAD-B85ADD33A5CB}"/>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D7D78BB6-0ABC-45F5-90D1-A35E13009305}"/>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A8389E67-6416-48AF-8F7F-DA77AFA8D224}"/>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6" name="Marcador de pie de página 5">
            <a:extLst>
              <a:ext uri="{FF2B5EF4-FFF2-40B4-BE49-F238E27FC236}">
                <a16:creationId xmlns:a16="http://schemas.microsoft.com/office/drawing/2014/main" id="{F3148FF7-1613-4E4C-9AA3-0E33D4886B20}"/>
              </a:ext>
            </a:extLst>
          </p:cNvPr>
          <p:cNvSpPr>
            <a:spLocks noGrp="1"/>
          </p:cNvSpPr>
          <p:nvPr>
            <p:ph type="ftr" sz="quarter" idx="11"/>
          </p:nvPr>
        </p:nvSpPr>
        <p:spPr/>
        <p:txBody>
          <a:bodyPr/>
          <a:lstStyle/>
          <a:p>
            <a:endParaRPr lang="es-AR" dirty="0"/>
          </a:p>
        </p:txBody>
      </p:sp>
      <p:sp>
        <p:nvSpPr>
          <p:cNvPr id="7" name="Marcador de número de diapositiva 6">
            <a:extLst>
              <a:ext uri="{FF2B5EF4-FFF2-40B4-BE49-F238E27FC236}">
                <a16:creationId xmlns:a16="http://schemas.microsoft.com/office/drawing/2014/main" id="{1751EED5-2896-408D-B9E1-A1E7E106711C}"/>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225922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0E8BD5-5F46-40C9-81C7-A3A544F7DD1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8659E030-544A-4110-91F8-04A1E1D3D6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BA6201D9-430A-4F7E-90F1-1D257C6C2C40}"/>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8174E78F-82C0-445C-B25C-185310C88A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B9F30AAC-FB38-464C-80A8-CA1B074564B7}"/>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71BAA6C6-22BE-48AC-99E2-D2E3C32FDDA6}"/>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8" name="Marcador de pie de página 7">
            <a:extLst>
              <a:ext uri="{FF2B5EF4-FFF2-40B4-BE49-F238E27FC236}">
                <a16:creationId xmlns:a16="http://schemas.microsoft.com/office/drawing/2014/main" id="{3285AC80-1F5F-4F04-85B9-A43712B5CCF8}"/>
              </a:ext>
            </a:extLst>
          </p:cNvPr>
          <p:cNvSpPr>
            <a:spLocks noGrp="1"/>
          </p:cNvSpPr>
          <p:nvPr>
            <p:ph type="ftr" sz="quarter" idx="11"/>
          </p:nvPr>
        </p:nvSpPr>
        <p:spPr/>
        <p:txBody>
          <a:bodyPr/>
          <a:lstStyle/>
          <a:p>
            <a:endParaRPr lang="es-AR" dirty="0"/>
          </a:p>
        </p:txBody>
      </p:sp>
      <p:sp>
        <p:nvSpPr>
          <p:cNvPr id="9" name="Marcador de número de diapositiva 8">
            <a:extLst>
              <a:ext uri="{FF2B5EF4-FFF2-40B4-BE49-F238E27FC236}">
                <a16:creationId xmlns:a16="http://schemas.microsoft.com/office/drawing/2014/main" id="{4B3608BA-7C4B-495E-9399-144A45418686}"/>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85521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6DCEC4-1678-41A7-9E78-B7BF1FBB6385}"/>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0B0A63A5-BB5E-47A2-AD17-66D7457879F1}"/>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4" name="Marcador de pie de página 3">
            <a:extLst>
              <a:ext uri="{FF2B5EF4-FFF2-40B4-BE49-F238E27FC236}">
                <a16:creationId xmlns:a16="http://schemas.microsoft.com/office/drawing/2014/main" id="{09DE1016-396B-454F-A569-1F49CEEAB4F6}"/>
              </a:ext>
            </a:extLst>
          </p:cNvPr>
          <p:cNvSpPr>
            <a:spLocks noGrp="1"/>
          </p:cNvSpPr>
          <p:nvPr>
            <p:ph type="ftr" sz="quarter" idx="11"/>
          </p:nvPr>
        </p:nvSpPr>
        <p:spPr/>
        <p:txBody>
          <a:bodyPr/>
          <a:lstStyle/>
          <a:p>
            <a:endParaRPr lang="es-AR" dirty="0"/>
          </a:p>
        </p:txBody>
      </p:sp>
      <p:sp>
        <p:nvSpPr>
          <p:cNvPr id="5" name="Marcador de número de diapositiva 4">
            <a:extLst>
              <a:ext uri="{FF2B5EF4-FFF2-40B4-BE49-F238E27FC236}">
                <a16:creationId xmlns:a16="http://schemas.microsoft.com/office/drawing/2014/main" id="{2B332B48-C088-4ACB-B252-27681D47370C}"/>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72461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FE207F7-4745-4BE6-9CB9-0773094B5B79}"/>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3" name="Marcador de pie de página 2">
            <a:extLst>
              <a:ext uri="{FF2B5EF4-FFF2-40B4-BE49-F238E27FC236}">
                <a16:creationId xmlns:a16="http://schemas.microsoft.com/office/drawing/2014/main" id="{C0A7EE82-389D-4984-8E1C-6B90A6B1A88A}"/>
              </a:ext>
            </a:extLst>
          </p:cNvPr>
          <p:cNvSpPr>
            <a:spLocks noGrp="1"/>
          </p:cNvSpPr>
          <p:nvPr>
            <p:ph type="ftr" sz="quarter" idx="11"/>
          </p:nvPr>
        </p:nvSpPr>
        <p:spPr/>
        <p:txBody>
          <a:bodyPr/>
          <a:lstStyle/>
          <a:p>
            <a:endParaRPr lang="es-AR" dirty="0"/>
          </a:p>
        </p:txBody>
      </p:sp>
      <p:sp>
        <p:nvSpPr>
          <p:cNvPr id="4" name="Marcador de número de diapositiva 3">
            <a:extLst>
              <a:ext uri="{FF2B5EF4-FFF2-40B4-BE49-F238E27FC236}">
                <a16:creationId xmlns:a16="http://schemas.microsoft.com/office/drawing/2014/main" id="{E9651B91-94F0-455F-AC3F-319BB9CD3683}"/>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2888879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2AF41A-6D31-455B-A974-7960FB570FA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557A2A7-FDB8-463E-93A5-ADDEFAEF09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7B6EA9EB-4B42-4E7A-AA7F-B0A229EFE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42C25144-ABE9-4CD4-978B-253984B2FE95}"/>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6" name="Marcador de pie de página 5">
            <a:extLst>
              <a:ext uri="{FF2B5EF4-FFF2-40B4-BE49-F238E27FC236}">
                <a16:creationId xmlns:a16="http://schemas.microsoft.com/office/drawing/2014/main" id="{4980AE23-AB39-4DD1-91CA-119DF80FFEEA}"/>
              </a:ext>
            </a:extLst>
          </p:cNvPr>
          <p:cNvSpPr>
            <a:spLocks noGrp="1"/>
          </p:cNvSpPr>
          <p:nvPr>
            <p:ph type="ftr" sz="quarter" idx="11"/>
          </p:nvPr>
        </p:nvSpPr>
        <p:spPr/>
        <p:txBody>
          <a:bodyPr/>
          <a:lstStyle/>
          <a:p>
            <a:endParaRPr lang="es-AR" dirty="0"/>
          </a:p>
        </p:txBody>
      </p:sp>
      <p:sp>
        <p:nvSpPr>
          <p:cNvPr id="7" name="Marcador de número de diapositiva 6">
            <a:extLst>
              <a:ext uri="{FF2B5EF4-FFF2-40B4-BE49-F238E27FC236}">
                <a16:creationId xmlns:a16="http://schemas.microsoft.com/office/drawing/2014/main" id="{E19CD8A0-F11F-4DA8-9ADB-9164F4E732B2}"/>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216193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054FCC-E107-4F49-8C9F-78A49E775C7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58DB8AC5-2131-4552-B89C-C121028D9A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Marcador de texto 3">
            <a:extLst>
              <a:ext uri="{FF2B5EF4-FFF2-40B4-BE49-F238E27FC236}">
                <a16:creationId xmlns:a16="http://schemas.microsoft.com/office/drawing/2014/main" id="{E1FF4E9E-91F3-48DD-8C0B-03AC4ECE9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72D935F1-4DC0-4F5D-8B29-B0E23F2010FA}"/>
              </a:ext>
            </a:extLst>
          </p:cNvPr>
          <p:cNvSpPr>
            <a:spLocks noGrp="1"/>
          </p:cNvSpPr>
          <p:nvPr>
            <p:ph type="dt" sz="half" idx="10"/>
          </p:nvPr>
        </p:nvSpPr>
        <p:spPr/>
        <p:txBody>
          <a:bodyPr/>
          <a:lstStyle/>
          <a:p>
            <a:fld id="{0105FA87-FA8E-44A5-8F94-0F93E7087250}" type="datetimeFigureOut">
              <a:rPr lang="es-AR" smtClean="0"/>
              <a:t>20/5/2019</a:t>
            </a:fld>
            <a:endParaRPr lang="es-AR" dirty="0"/>
          </a:p>
        </p:txBody>
      </p:sp>
      <p:sp>
        <p:nvSpPr>
          <p:cNvPr id="6" name="Marcador de pie de página 5">
            <a:extLst>
              <a:ext uri="{FF2B5EF4-FFF2-40B4-BE49-F238E27FC236}">
                <a16:creationId xmlns:a16="http://schemas.microsoft.com/office/drawing/2014/main" id="{B533EFEB-EF42-4B78-8206-92E63307E0D6}"/>
              </a:ext>
            </a:extLst>
          </p:cNvPr>
          <p:cNvSpPr>
            <a:spLocks noGrp="1"/>
          </p:cNvSpPr>
          <p:nvPr>
            <p:ph type="ftr" sz="quarter" idx="11"/>
          </p:nvPr>
        </p:nvSpPr>
        <p:spPr/>
        <p:txBody>
          <a:bodyPr/>
          <a:lstStyle/>
          <a:p>
            <a:endParaRPr lang="es-AR" dirty="0"/>
          </a:p>
        </p:txBody>
      </p:sp>
      <p:sp>
        <p:nvSpPr>
          <p:cNvPr id="7" name="Marcador de número de diapositiva 6">
            <a:extLst>
              <a:ext uri="{FF2B5EF4-FFF2-40B4-BE49-F238E27FC236}">
                <a16:creationId xmlns:a16="http://schemas.microsoft.com/office/drawing/2014/main" id="{3AEABBAE-D4F2-4B01-B1BA-2508CB06E1FE}"/>
              </a:ext>
            </a:extLst>
          </p:cNvPr>
          <p:cNvSpPr>
            <a:spLocks noGrp="1"/>
          </p:cNvSpPr>
          <p:nvPr>
            <p:ph type="sldNum" sz="quarter" idx="12"/>
          </p:nvPr>
        </p:nvSpPr>
        <p:spPr/>
        <p:txBody>
          <a:bodyPr/>
          <a:lstStyle/>
          <a:p>
            <a:fld id="{FD8FF5B3-D425-46D1-84E9-7135B12AF368}" type="slidenum">
              <a:rPr lang="es-AR" smtClean="0"/>
              <a:t>‹Nº›</a:t>
            </a:fld>
            <a:endParaRPr lang="es-AR" dirty="0"/>
          </a:p>
        </p:txBody>
      </p:sp>
    </p:spTree>
    <p:extLst>
      <p:ext uri="{BB962C8B-B14F-4D97-AF65-F5344CB8AC3E}">
        <p14:creationId xmlns:p14="http://schemas.microsoft.com/office/powerpoint/2010/main" val="232428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438DCB2-46D4-472C-82B1-D947CA6F65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2B3F58BF-3AB1-471C-A728-F2F269998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E91243EA-7485-4F4C-867F-D871156D8C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5FA87-FA8E-44A5-8F94-0F93E7087250}" type="datetimeFigureOut">
              <a:rPr lang="es-AR" smtClean="0"/>
              <a:t>20/5/2019</a:t>
            </a:fld>
            <a:endParaRPr lang="es-AR" dirty="0"/>
          </a:p>
        </p:txBody>
      </p:sp>
      <p:sp>
        <p:nvSpPr>
          <p:cNvPr id="5" name="Marcador de pie de página 4">
            <a:extLst>
              <a:ext uri="{FF2B5EF4-FFF2-40B4-BE49-F238E27FC236}">
                <a16:creationId xmlns:a16="http://schemas.microsoft.com/office/drawing/2014/main" id="{A68BF27C-8CC7-41E3-AEE4-3205E9D3F4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6" name="Marcador de número de diapositiva 5">
            <a:extLst>
              <a:ext uri="{FF2B5EF4-FFF2-40B4-BE49-F238E27FC236}">
                <a16:creationId xmlns:a16="http://schemas.microsoft.com/office/drawing/2014/main" id="{3C088A59-CAB1-4067-8E61-05DCB1BEB9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FF5B3-D425-46D1-84E9-7135B12AF368}" type="slidenum">
              <a:rPr lang="es-AR" smtClean="0"/>
              <a:t>‹Nº›</a:t>
            </a:fld>
            <a:endParaRPr lang="es-AR" dirty="0"/>
          </a:p>
        </p:txBody>
      </p:sp>
    </p:spTree>
    <p:extLst>
      <p:ext uri="{BB962C8B-B14F-4D97-AF65-F5344CB8AC3E}">
        <p14:creationId xmlns:p14="http://schemas.microsoft.com/office/powerpoint/2010/main" val="2543196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09245" y="2391508"/>
            <a:ext cx="7262192" cy="1266092"/>
          </a:xfrm>
        </p:spPr>
        <p:txBody>
          <a:bodyPr>
            <a:noAutofit/>
          </a:bodyPr>
          <a:lstStyle/>
          <a:p>
            <a:pPr algn="ctr"/>
            <a:r>
              <a:rPr lang="es-AR" sz="4000" b="1" dirty="0">
                <a:solidFill>
                  <a:schemeClr val="accent6">
                    <a:lumMod val="50000"/>
                  </a:schemeClr>
                </a:solidFill>
                <a:latin typeface="+mn-lt"/>
              </a:rPr>
              <a:t>Los cambios en la población y algunas desafíos</a:t>
            </a:r>
          </a:p>
        </p:txBody>
      </p:sp>
      <p:sp>
        <p:nvSpPr>
          <p:cNvPr id="3" name="2 Subtítulo"/>
          <p:cNvSpPr>
            <a:spLocks noGrp="1"/>
          </p:cNvSpPr>
          <p:nvPr>
            <p:ph type="subTitle" idx="1"/>
          </p:nvPr>
        </p:nvSpPr>
        <p:spPr>
          <a:xfrm>
            <a:off x="2842591" y="4797084"/>
            <a:ext cx="6400800" cy="1033874"/>
          </a:xfrm>
        </p:spPr>
        <p:txBody>
          <a:bodyPr>
            <a:normAutofit/>
          </a:bodyPr>
          <a:lstStyle/>
          <a:p>
            <a:pPr>
              <a:spcBef>
                <a:spcPts val="0"/>
              </a:spcBef>
            </a:pPr>
            <a:r>
              <a:rPr lang="es-AR" sz="2000" dirty="0">
                <a:solidFill>
                  <a:schemeClr val="accent6">
                    <a:lumMod val="50000"/>
                  </a:schemeClr>
                </a:solidFill>
              </a:rPr>
              <a:t>Jorge Paz</a:t>
            </a:r>
          </a:p>
          <a:p>
            <a:pPr>
              <a:spcBef>
                <a:spcPts val="0"/>
              </a:spcBef>
            </a:pPr>
            <a:r>
              <a:rPr lang="es-AR" sz="2000" dirty="0">
                <a:solidFill>
                  <a:schemeClr val="accent6">
                    <a:lumMod val="50000"/>
                  </a:schemeClr>
                </a:solidFill>
              </a:rPr>
              <a:t>CONICET-IELDE(UNSa)</a:t>
            </a:r>
          </a:p>
          <a:p>
            <a:pPr>
              <a:spcBef>
                <a:spcPts val="600"/>
              </a:spcBef>
            </a:pPr>
            <a:r>
              <a:rPr lang="es-AR" sz="2000" dirty="0">
                <a:solidFill>
                  <a:schemeClr val="accent6">
                    <a:lumMod val="50000"/>
                  </a:schemeClr>
                </a:solidFill>
              </a:rPr>
              <a:t>pazj@unsa.edu.ar</a:t>
            </a:r>
          </a:p>
        </p:txBody>
      </p:sp>
      <p:sp>
        <p:nvSpPr>
          <p:cNvPr id="6" name="CuadroTexto 5">
            <a:extLst>
              <a:ext uri="{FF2B5EF4-FFF2-40B4-BE49-F238E27FC236}">
                <a16:creationId xmlns:a16="http://schemas.microsoft.com/office/drawing/2014/main" id="{F0AAE19B-76FE-4805-A119-ABFABF2F809A}"/>
              </a:ext>
            </a:extLst>
          </p:cNvPr>
          <p:cNvSpPr txBox="1"/>
          <p:nvPr/>
        </p:nvSpPr>
        <p:spPr>
          <a:xfrm>
            <a:off x="2724287" y="735393"/>
            <a:ext cx="7345024" cy="830997"/>
          </a:xfrm>
          <a:prstGeom prst="rect">
            <a:avLst/>
          </a:prstGeom>
          <a:noFill/>
        </p:spPr>
        <p:txBody>
          <a:bodyPr wrap="none" rtlCol="0">
            <a:spAutoFit/>
          </a:bodyPr>
          <a:lstStyle/>
          <a:p>
            <a:pPr algn="ctr"/>
            <a:r>
              <a:rPr lang="es-AR" sz="2400" dirty="0">
                <a:solidFill>
                  <a:schemeClr val="accent6">
                    <a:lumMod val="50000"/>
                  </a:schemeClr>
                </a:solidFill>
              </a:rPr>
              <a:t>Taller Cuentas Nacional de Transferencia (CNT), Argentina</a:t>
            </a:r>
          </a:p>
          <a:p>
            <a:pPr algn="ctr"/>
            <a:r>
              <a:rPr lang="es-AR" sz="2400" dirty="0">
                <a:solidFill>
                  <a:schemeClr val="accent6">
                    <a:lumMod val="50000"/>
                  </a:schemeClr>
                </a:solidFill>
              </a:rPr>
              <a:t>Buenos Aires, 20 de mayo de 2019</a:t>
            </a:r>
          </a:p>
        </p:txBody>
      </p:sp>
    </p:spTree>
    <p:extLst>
      <p:ext uri="{BB962C8B-B14F-4D97-AF65-F5344CB8AC3E}">
        <p14:creationId xmlns:p14="http://schemas.microsoft.com/office/powerpoint/2010/main" val="1388303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8033" y="144106"/>
            <a:ext cx="10959921" cy="990600"/>
          </a:xfrm>
        </p:spPr>
        <p:txBody>
          <a:bodyPr>
            <a:normAutofit/>
          </a:bodyPr>
          <a:lstStyle/>
          <a:p>
            <a:pPr algn="ctr"/>
            <a:r>
              <a:rPr lang="es-AR" sz="2800" b="1" dirty="0">
                <a:solidFill>
                  <a:schemeClr val="accent6">
                    <a:lumMod val="50000"/>
                  </a:schemeClr>
                </a:solidFill>
                <a:latin typeface="+mn-lt"/>
              </a:rPr>
              <a:t>¿Cómo llegamos a eso? Uno de los factores: la fecundidad</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775" y="1340768"/>
            <a:ext cx="7572778" cy="5517231"/>
          </a:xfrm>
          <a:prstGeom prst="rect">
            <a:avLst/>
          </a:prstGeom>
        </p:spPr>
      </p:pic>
    </p:spTree>
    <p:extLst>
      <p:ext uri="{BB962C8B-B14F-4D97-AF65-F5344CB8AC3E}">
        <p14:creationId xmlns:p14="http://schemas.microsoft.com/office/powerpoint/2010/main" val="4018923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8033" y="144106"/>
            <a:ext cx="10959921" cy="990600"/>
          </a:xfrm>
        </p:spPr>
        <p:txBody>
          <a:bodyPr>
            <a:normAutofit/>
          </a:bodyPr>
          <a:lstStyle/>
          <a:p>
            <a:pPr algn="ctr"/>
            <a:r>
              <a:rPr lang="es-AR" sz="2800" b="1" dirty="0">
                <a:solidFill>
                  <a:schemeClr val="accent6">
                    <a:lumMod val="50000"/>
                  </a:schemeClr>
                </a:solidFill>
                <a:latin typeface="+mn-lt"/>
              </a:rPr>
              <a:t>¿Cómo llegamos a eso? Otro factor: la longevidad</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7993" y="1134706"/>
            <a:ext cx="5400000" cy="5400000"/>
          </a:xfrm>
          <a:prstGeom prst="rect">
            <a:avLst/>
          </a:prstGeom>
        </p:spPr>
      </p:pic>
    </p:spTree>
    <p:extLst>
      <p:ext uri="{BB962C8B-B14F-4D97-AF65-F5344CB8AC3E}">
        <p14:creationId xmlns:p14="http://schemas.microsoft.com/office/powerpoint/2010/main" val="415164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65125"/>
            <a:ext cx="10515600" cy="649885"/>
          </a:xfrm>
        </p:spPr>
        <p:txBody>
          <a:bodyPr>
            <a:normAutofit/>
          </a:bodyPr>
          <a:lstStyle/>
          <a:p>
            <a:pPr algn="ctr"/>
            <a:r>
              <a:rPr lang="es-AR" sz="2800" b="1" dirty="0">
                <a:solidFill>
                  <a:schemeClr val="accent6">
                    <a:lumMod val="50000"/>
                  </a:schemeClr>
                </a:solidFill>
                <a:latin typeface="+mn-lt"/>
              </a:rPr>
              <a:t>Otra manera de ver lo que va a suceder</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786" y="1015010"/>
            <a:ext cx="4154511" cy="2880000"/>
          </a:xfrm>
          <a:prstGeom prst="rect">
            <a:avLst/>
          </a:prstGeom>
        </p:spPr>
      </p:pic>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1474" y="1015010"/>
            <a:ext cx="4115872" cy="288000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8857" y="3979572"/>
            <a:ext cx="4113439" cy="2880000"/>
          </a:xfrm>
          <a:prstGeom prst="rect">
            <a:avLst/>
          </a:prstGeom>
        </p:spPr>
      </p:pic>
      <p:pic>
        <p:nvPicPr>
          <p:cNvPr id="6" name="Imagen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1472" y="3893713"/>
            <a:ext cx="4115873" cy="2964287"/>
          </a:xfrm>
          <a:prstGeom prst="rect">
            <a:avLst/>
          </a:prstGeom>
        </p:spPr>
      </p:pic>
    </p:spTree>
    <p:extLst>
      <p:ext uri="{BB962C8B-B14F-4D97-AF65-F5344CB8AC3E}">
        <p14:creationId xmlns:p14="http://schemas.microsoft.com/office/powerpoint/2010/main" val="1945231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8033" y="144106"/>
            <a:ext cx="10959921" cy="860446"/>
          </a:xfrm>
        </p:spPr>
        <p:txBody>
          <a:bodyPr>
            <a:normAutofit/>
          </a:bodyPr>
          <a:lstStyle/>
          <a:p>
            <a:pPr algn="ctr"/>
            <a:r>
              <a:rPr lang="es-AR" sz="2800" b="1" dirty="0">
                <a:solidFill>
                  <a:schemeClr val="accent6">
                    <a:lumMod val="50000"/>
                  </a:schemeClr>
                </a:solidFill>
                <a:latin typeface="+mn-lt"/>
              </a:rPr>
              <a:t>Argentina. Población por grandes grupos de edad</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3504" y="1524000"/>
            <a:ext cx="6452316" cy="4580586"/>
          </a:xfrm>
          <a:prstGeom prst="rect">
            <a:avLst/>
          </a:prstGeom>
        </p:spPr>
      </p:pic>
    </p:spTree>
    <p:extLst>
      <p:ext uri="{BB962C8B-B14F-4D97-AF65-F5344CB8AC3E}">
        <p14:creationId xmlns:p14="http://schemas.microsoft.com/office/powerpoint/2010/main" val="134740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8033" y="144106"/>
            <a:ext cx="10959921" cy="860446"/>
          </a:xfrm>
        </p:spPr>
        <p:txBody>
          <a:bodyPr>
            <a:normAutofit/>
          </a:bodyPr>
          <a:lstStyle/>
          <a:p>
            <a:pPr algn="ctr"/>
            <a:r>
              <a:rPr lang="es-AR" sz="2800" b="1" dirty="0">
                <a:latin typeface="+mn-lt"/>
              </a:rPr>
              <a:t>El aumento de la población de 70 y más</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2305" y="1134706"/>
            <a:ext cx="7191375" cy="5391150"/>
          </a:xfrm>
          <a:prstGeom prst="rect">
            <a:avLst/>
          </a:prstGeom>
        </p:spPr>
      </p:pic>
    </p:spTree>
    <p:extLst>
      <p:ext uri="{BB962C8B-B14F-4D97-AF65-F5344CB8AC3E}">
        <p14:creationId xmlns:p14="http://schemas.microsoft.com/office/powerpoint/2010/main" val="667943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78004"/>
            <a:ext cx="10515600" cy="755337"/>
          </a:xfrm>
        </p:spPr>
        <p:txBody>
          <a:bodyPr>
            <a:normAutofit/>
          </a:bodyPr>
          <a:lstStyle/>
          <a:p>
            <a:pPr algn="ctr"/>
            <a:r>
              <a:rPr lang="es-AR" sz="3200" b="1" dirty="0">
                <a:solidFill>
                  <a:schemeClr val="accent6">
                    <a:lumMod val="50000"/>
                  </a:schemeClr>
                </a:solidFill>
                <a:latin typeface="+mn-lt"/>
              </a:rPr>
              <a:t>Conclusiones  hasta aquí</a:t>
            </a:r>
          </a:p>
        </p:txBody>
      </p:sp>
      <p:sp>
        <p:nvSpPr>
          <p:cNvPr id="3" name="2 Marcador de contenido"/>
          <p:cNvSpPr>
            <a:spLocks noGrp="1"/>
          </p:cNvSpPr>
          <p:nvPr>
            <p:ph sz="quarter" idx="1"/>
          </p:nvPr>
        </p:nvSpPr>
        <p:spPr>
          <a:xfrm>
            <a:off x="735169" y="1310470"/>
            <a:ext cx="10515600" cy="4351338"/>
          </a:xfrm>
        </p:spPr>
        <p:txBody>
          <a:bodyPr/>
          <a:lstStyle/>
          <a:p>
            <a:r>
              <a:rPr lang="es-AR" dirty="0"/>
              <a:t>La población mundial crece.</a:t>
            </a:r>
          </a:p>
          <a:p>
            <a:r>
              <a:rPr lang="es-AR" dirty="0"/>
              <a:t>No hay razones demográficas para preocuparnos de ese crecimiento.</a:t>
            </a:r>
          </a:p>
          <a:p>
            <a:r>
              <a:rPr lang="es-AR" dirty="0"/>
              <a:t>En esa preocupación tendrá mucho que ver la evolución y la desigualdad.</a:t>
            </a:r>
          </a:p>
          <a:p>
            <a:r>
              <a:rPr lang="es-AR" dirty="0"/>
              <a:t>Entre los desafíos no figura la preocupación malthusiana.</a:t>
            </a:r>
          </a:p>
          <a:p>
            <a:r>
              <a:rPr lang="es-AR" dirty="0"/>
              <a:t>Sí algunos de los cambios que conlleva la transición demográfica.</a:t>
            </a:r>
          </a:p>
        </p:txBody>
      </p:sp>
    </p:spTree>
    <p:extLst>
      <p:ext uri="{BB962C8B-B14F-4D97-AF65-F5344CB8AC3E}">
        <p14:creationId xmlns:p14="http://schemas.microsoft.com/office/powerpoint/2010/main" val="2011018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65125"/>
            <a:ext cx="10515600" cy="649885"/>
          </a:xfrm>
        </p:spPr>
        <p:txBody>
          <a:bodyPr>
            <a:normAutofit/>
          </a:bodyPr>
          <a:lstStyle/>
          <a:p>
            <a:pPr algn="ctr"/>
            <a:r>
              <a:rPr lang="es-AR" sz="2800" b="1" dirty="0">
                <a:solidFill>
                  <a:schemeClr val="accent6">
                    <a:lumMod val="50000"/>
                  </a:schemeClr>
                </a:solidFill>
                <a:latin typeface="+mn-lt"/>
              </a:rPr>
              <a:t>Otra manera de ver lo que va a suceder</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786" y="1015010"/>
            <a:ext cx="4154511" cy="2880000"/>
          </a:xfrm>
          <a:prstGeom prst="rect">
            <a:avLst/>
          </a:prstGeom>
        </p:spPr>
      </p:pic>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1474" y="1015010"/>
            <a:ext cx="4115872" cy="2880000"/>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8857" y="3979572"/>
            <a:ext cx="4113439" cy="2880000"/>
          </a:xfrm>
          <a:prstGeom prst="rect">
            <a:avLst/>
          </a:prstGeom>
        </p:spPr>
      </p:pic>
      <p:pic>
        <p:nvPicPr>
          <p:cNvPr id="6" name="Imagen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1472" y="3893713"/>
            <a:ext cx="4115873" cy="2964287"/>
          </a:xfrm>
          <a:prstGeom prst="rect">
            <a:avLst/>
          </a:prstGeom>
        </p:spPr>
      </p:pic>
    </p:spTree>
    <p:extLst>
      <p:ext uri="{BB962C8B-B14F-4D97-AF65-F5344CB8AC3E}">
        <p14:creationId xmlns:p14="http://schemas.microsoft.com/office/powerpoint/2010/main" val="34860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8033" y="144106"/>
            <a:ext cx="10959921" cy="860446"/>
          </a:xfrm>
        </p:spPr>
        <p:txBody>
          <a:bodyPr>
            <a:normAutofit/>
          </a:bodyPr>
          <a:lstStyle/>
          <a:p>
            <a:pPr algn="ctr"/>
            <a:r>
              <a:rPr lang="es-AR" sz="2800" b="1" dirty="0">
                <a:solidFill>
                  <a:schemeClr val="accent6">
                    <a:lumMod val="50000"/>
                  </a:schemeClr>
                </a:solidFill>
                <a:latin typeface="+mn-lt"/>
              </a:rPr>
              <a:t>Argentina. Población por grandes grupos de edad</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3504" y="1524000"/>
            <a:ext cx="6452316" cy="4580586"/>
          </a:xfrm>
          <a:prstGeom prst="rect">
            <a:avLst/>
          </a:prstGeom>
        </p:spPr>
      </p:pic>
    </p:spTree>
    <p:extLst>
      <p:ext uri="{BB962C8B-B14F-4D97-AF65-F5344CB8AC3E}">
        <p14:creationId xmlns:p14="http://schemas.microsoft.com/office/powerpoint/2010/main" val="2360593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8033" y="144106"/>
            <a:ext cx="10959921" cy="860446"/>
          </a:xfrm>
        </p:spPr>
        <p:txBody>
          <a:bodyPr>
            <a:normAutofit/>
          </a:bodyPr>
          <a:lstStyle/>
          <a:p>
            <a:pPr algn="ctr"/>
            <a:r>
              <a:rPr lang="es-AR" sz="2800" b="1" dirty="0">
                <a:latin typeface="+mn-lt"/>
              </a:rPr>
              <a:t>El aumento de la población de 70 y más</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2305" y="1134706"/>
            <a:ext cx="7191375" cy="5391150"/>
          </a:xfrm>
          <a:prstGeom prst="rect">
            <a:avLst/>
          </a:prstGeom>
        </p:spPr>
      </p:pic>
    </p:spTree>
    <p:extLst>
      <p:ext uri="{BB962C8B-B14F-4D97-AF65-F5344CB8AC3E}">
        <p14:creationId xmlns:p14="http://schemas.microsoft.com/office/powerpoint/2010/main" val="2138559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36648" y="278160"/>
            <a:ext cx="8153400" cy="990600"/>
          </a:xfrm>
        </p:spPr>
        <p:txBody>
          <a:bodyPr>
            <a:normAutofit/>
          </a:bodyPr>
          <a:lstStyle/>
          <a:p>
            <a:pPr algn="ctr"/>
            <a:r>
              <a:rPr lang="es-AR" sz="3600" b="1" dirty="0">
                <a:solidFill>
                  <a:schemeClr val="accent6">
                    <a:lumMod val="50000"/>
                  </a:schemeClr>
                </a:solidFill>
                <a:latin typeface="+mn-lt"/>
              </a:rPr>
              <a:t>Edad mediana de la población</a:t>
            </a:r>
          </a:p>
        </p:txBody>
      </p:sp>
      <p:pic>
        <p:nvPicPr>
          <p:cNvPr id="24578" name="Picture 2" descr="D:\Jorge\Mis imágenes\WPP2010_Median-Age_Major-Regions.gif"/>
          <p:cNvPicPr>
            <a:picLocks noChangeAspect="1" noChangeArrowheads="1"/>
          </p:cNvPicPr>
          <p:nvPr/>
        </p:nvPicPr>
        <p:blipFill>
          <a:blip r:embed="rId2" cstate="print"/>
          <a:srcRect/>
          <a:stretch>
            <a:fillRect/>
          </a:stretch>
        </p:blipFill>
        <p:spPr bwMode="auto">
          <a:xfrm>
            <a:off x="2703910" y="1626668"/>
            <a:ext cx="6848475" cy="5042693"/>
          </a:xfrm>
          <a:prstGeom prst="rect">
            <a:avLst/>
          </a:prstGeom>
          <a:noFill/>
        </p:spPr>
      </p:pic>
    </p:spTree>
    <p:extLst>
      <p:ext uri="{BB962C8B-B14F-4D97-AF65-F5344CB8AC3E}">
        <p14:creationId xmlns:p14="http://schemas.microsoft.com/office/powerpoint/2010/main" val="346462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65126"/>
            <a:ext cx="10515600" cy="1079362"/>
          </a:xfrm>
        </p:spPr>
        <p:txBody>
          <a:bodyPr>
            <a:normAutofit/>
          </a:bodyPr>
          <a:lstStyle/>
          <a:p>
            <a:pPr algn="ctr"/>
            <a:r>
              <a:rPr lang="es-AR" sz="3600" b="1" dirty="0">
                <a:solidFill>
                  <a:schemeClr val="accent6">
                    <a:lumMod val="50000"/>
                  </a:schemeClr>
                </a:solidFill>
                <a:latin typeface="+mn-lt"/>
              </a:rPr>
              <a:t>¿Es el tamaño de la población un problema?</a:t>
            </a:r>
          </a:p>
        </p:txBody>
      </p:sp>
      <p:sp>
        <p:nvSpPr>
          <p:cNvPr id="3" name="2 Marcador de contenido"/>
          <p:cNvSpPr>
            <a:spLocks noGrp="1"/>
          </p:cNvSpPr>
          <p:nvPr>
            <p:ph sz="quarter" idx="1"/>
          </p:nvPr>
        </p:nvSpPr>
        <p:spPr>
          <a:xfrm>
            <a:off x="838200" y="1674254"/>
            <a:ext cx="10515600" cy="2575774"/>
          </a:xfrm>
        </p:spPr>
        <p:txBody>
          <a:bodyPr/>
          <a:lstStyle/>
          <a:p>
            <a:pPr algn="ctr">
              <a:buNone/>
            </a:pPr>
            <a:endParaRPr lang="es-AR" dirty="0"/>
          </a:p>
          <a:p>
            <a:pPr algn="ctr">
              <a:buNone/>
            </a:pPr>
            <a:endParaRPr lang="es-AR" dirty="0"/>
          </a:p>
          <a:p>
            <a:pPr algn="ctr">
              <a:buNone/>
            </a:pPr>
            <a:endParaRPr lang="es-AR" dirty="0"/>
          </a:p>
          <a:p>
            <a:pPr algn="ctr">
              <a:buNone/>
            </a:pPr>
            <a:r>
              <a:rPr lang="es-AR" sz="4800" dirty="0">
                <a:solidFill>
                  <a:schemeClr val="accent6">
                    <a:lumMod val="50000"/>
                  </a:schemeClr>
                </a:solidFill>
              </a:rPr>
              <a:t>E pur si mouve (Galileo Galilei)</a:t>
            </a:r>
          </a:p>
        </p:txBody>
      </p:sp>
    </p:spTree>
    <p:extLst>
      <p:ext uri="{BB962C8B-B14F-4D97-AF65-F5344CB8AC3E}">
        <p14:creationId xmlns:p14="http://schemas.microsoft.com/office/powerpoint/2010/main" val="1761859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2400" dirty="0"/>
              <a:t>Indicadores de envejecimiento. Argentina  y dos países: Un ultra-subdesarrollado y un ultra-desarrollado</a:t>
            </a:r>
          </a:p>
        </p:txBody>
      </p:sp>
      <p:graphicFrame>
        <p:nvGraphicFramePr>
          <p:cNvPr id="4" name="3 Tabla"/>
          <p:cNvGraphicFramePr>
            <a:graphicFrameLocks noGrp="1"/>
          </p:cNvGraphicFramePr>
          <p:nvPr/>
        </p:nvGraphicFramePr>
        <p:xfrm>
          <a:off x="2783633" y="1700808"/>
          <a:ext cx="6659999" cy="1737810"/>
        </p:xfrm>
        <a:graphic>
          <a:graphicData uri="http://schemas.openxmlformats.org/drawingml/2006/table">
            <a:tbl>
              <a:tblPr>
                <a:tableStyleId>{775DCB02-9BB8-47FD-8907-85C794F793BA}</a:tableStyleId>
              </a:tblPr>
              <a:tblGrid>
                <a:gridCol w="1708989">
                  <a:extLst>
                    <a:ext uri="{9D8B030D-6E8A-4147-A177-3AD203B41FA5}">
                      <a16:colId xmlns:a16="http://schemas.microsoft.com/office/drawing/2014/main" val="20000"/>
                    </a:ext>
                  </a:extLst>
                </a:gridCol>
                <a:gridCol w="990202">
                  <a:extLst>
                    <a:ext uri="{9D8B030D-6E8A-4147-A177-3AD203B41FA5}">
                      <a16:colId xmlns:a16="http://schemas.microsoft.com/office/drawing/2014/main" val="20001"/>
                    </a:ext>
                  </a:extLst>
                </a:gridCol>
                <a:gridCol w="990202">
                  <a:extLst>
                    <a:ext uri="{9D8B030D-6E8A-4147-A177-3AD203B41FA5}">
                      <a16:colId xmlns:a16="http://schemas.microsoft.com/office/drawing/2014/main" val="20002"/>
                    </a:ext>
                  </a:extLst>
                </a:gridCol>
                <a:gridCol w="990202">
                  <a:extLst>
                    <a:ext uri="{9D8B030D-6E8A-4147-A177-3AD203B41FA5}">
                      <a16:colId xmlns:a16="http://schemas.microsoft.com/office/drawing/2014/main" val="20003"/>
                    </a:ext>
                  </a:extLst>
                </a:gridCol>
                <a:gridCol w="990202">
                  <a:extLst>
                    <a:ext uri="{9D8B030D-6E8A-4147-A177-3AD203B41FA5}">
                      <a16:colId xmlns:a16="http://schemas.microsoft.com/office/drawing/2014/main" val="20004"/>
                    </a:ext>
                  </a:extLst>
                </a:gridCol>
                <a:gridCol w="990202">
                  <a:extLst>
                    <a:ext uri="{9D8B030D-6E8A-4147-A177-3AD203B41FA5}">
                      <a16:colId xmlns:a16="http://schemas.microsoft.com/office/drawing/2014/main" val="20005"/>
                    </a:ext>
                  </a:extLst>
                </a:gridCol>
              </a:tblGrid>
              <a:tr h="735057">
                <a:tc>
                  <a:txBody>
                    <a:bodyPr/>
                    <a:lstStyle/>
                    <a:p>
                      <a:pPr algn="l" fontAlgn="b"/>
                      <a:r>
                        <a:rPr lang="es-AR" sz="1600" u="none" strike="noStrike" dirty="0"/>
                        <a:t> Países</a:t>
                      </a:r>
                      <a:endParaRPr lang="es-AR" sz="1600" b="0" i="0" u="none" strike="noStrike" dirty="0">
                        <a:solidFill>
                          <a:srgbClr val="000000"/>
                        </a:solidFill>
                        <a:latin typeface="Calibri"/>
                      </a:endParaRPr>
                    </a:p>
                  </a:txBody>
                  <a:tcPr marL="0" marR="0" marT="0" marB="0" anchor="ctr"/>
                </a:tc>
                <a:tc>
                  <a:txBody>
                    <a:bodyPr/>
                    <a:lstStyle/>
                    <a:p>
                      <a:pPr algn="l" fontAlgn="b"/>
                      <a:r>
                        <a:rPr lang="es-AR" sz="1400" u="none" strike="noStrike" dirty="0"/>
                        <a:t>Edad mediana de la población</a:t>
                      </a:r>
                      <a:endParaRPr lang="es-AR" sz="1400" b="0" i="0" u="none" strike="noStrike" dirty="0">
                        <a:solidFill>
                          <a:srgbClr val="000000"/>
                        </a:solidFill>
                        <a:latin typeface="Calibri"/>
                      </a:endParaRPr>
                    </a:p>
                  </a:txBody>
                  <a:tcPr marL="0" marR="0" marT="0" marB="0"/>
                </a:tc>
                <a:tc>
                  <a:txBody>
                    <a:bodyPr/>
                    <a:lstStyle/>
                    <a:p>
                      <a:pPr algn="l" fontAlgn="b"/>
                      <a:r>
                        <a:rPr lang="es-AR" sz="1400" u="none" strike="noStrike" dirty="0"/>
                        <a:t>Tasa de dependencia Niños</a:t>
                      </a:r>
                      <a:endParaRPr lang="es-AR" sz="1400" b="0" i="0" u="none" strike="noStrike" dirty="0">
                        <a:solidFill>
                          <a:srgbClr val="000000"/>
                        </a:solidFill>
                        <a:latin typeface="Calibri"/>
                      </a:endParaRPr>
                    </a:p>
                  </a:txBody>
                  <a:tcPr marL="0" marR="0" marT="0" marB="0"/>
                </a:tc>
                <a:tc>
                  <a:txBody>
                    <a:bodyPr/>
                    <a:lstStyle/>
                    <a:p>
                      <a:pPr algn="l" fontAlgn="b"/>
                      <a:r>
                        <a:rPr lang="es-AR" sz="1400" u="none" strike="noStrike" dirty="0"/>
                        <a:t>Tasa de dependencia AM</a:t>
                      </a:r>
                      <a:endParaRPr lang="es-AR" sz="1400" b="0" i="0" u="none" strike="noStrike" dirty="0">
                        <a:solidFill>
                          <a:srgbClr val="000000"/>
                        </a:solidFill>
                        <a:latin typeface="Calibri"/>
                      </a:endParaRPr>
                    </a:p>
                  </a:txBody>
                  <a:tcPr marL="0" marR="0" marT="0" marB="0"/>
                </a:tc>
                <a:tc>
                  <a:txBody>
                    <a:bodyPr/>
                    <a:lstStyle/>
                    <a:p>
                      <a:pPr algn="l" fontAlgn="b"/>
                      <a:r>
                        <a:rPr lang="es-AR" sz="1400" u="none" strike="noStrike" dirty="0"/>
                        <a:t>Tasa de dependencia</a:t>
                      </a:r>
                      <a:endParaRPr lang="es-AR" sz="1400" b="0" i="0" u="none" strike="noStrike" dirty="0">
                        <a:solidFill>
                          <a:srgbClr val="000000"/>
                        </a:solidFill>
                        <a:latin typeface="Calibri"/>
                      </a:endParaRPr>
                    </a:p>
                  </a:txBody>
                  <a:tcPr marL="0" marR="0" marT="0" marB="0"/>
                </a:tc>
                <a:tc>
                  <a:txBody>
                    <a:bodyPr/>
                    <a:lstStyle/>
                    <a:p>
                      <a:pPr algn="l" fontAlgn="b"/>
                      <a:r>
                        <a:rPr lang="es-AR" sz="1400" u="none" strike="noStrike" dirty="0"/>
                        <a:t>Esperanza de vida a los 75</a:t>
                      </a:r>
                      <a:endParaRPr lang="es-AR" sz="1400" b="0" i="0" u="none" strike="noStrike" dirty="0">
                        <a:solidFill>
                          <a:srgbClr val="000000"/>
                        </a:solidFill>
                        <a:latin typeface="Calibri"/>
                      </a:endParaRPr>
                    </a:p>
                  </a:txBody>
                  <a:tcPr marL="0" marR="0" marT="0" marB="0"/>
                </a:tc>
                <a:extLst>
                  <a:ext uri="{0D108BD9-81ED-4DB2-BD59-A6C34878D82A}">
                    <a16:rowId xmlns:a16="http://schemas.microsoft.com/office/drawing/2014/main" val="10000"/>
                  </a:ext>
                </a:extLst>
              </a:tr>
              <a:tr h="334251">
                <a:tc>
                  <a:txBody>
                    <a:bodyPr/>
                    <a:lstStyle/>
                    <a:p>
                      <a:pPr algn="l" fontAlgn="b"/>
                      <a:r>
                        <a:rPr lang="es-AR" sz="1600" u="none" strike="noStrike" dirty="0"/>
                        <a:t>Angola</a:t>
                      </a:r>
                      <a:endParaRPr lang="es-AR" sz="1600" b="0" i="0" u="none" strike="noStrike" dirty="0">
                        <a:solidFill>
                          <a:srgbClr val="000000"/>
                        </a:solidFill>
                        <a:latin typeface="Arial"/>
                      </a:endParaRPr>
                    </a:p>
                  </a:txBody>
                  <a:tcPr marL="0" marR="0" marT="0" marB="0" anchor="b"/>
                </a:tc>
                <a:tc>
                  <a:txBody>
                    <a:bodyPr/>
                    <a:lstStyle/>
                    <a:p>
                      <a:pPr algn="ctr" fontAlgn="b"/>
                      <a:r>
                        <a:rPr lang="es-AR" sz="1600" u="none" strike="noStrike" dirty="0"/>
                        <a:t>16.6</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143</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6</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149</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7.2</a:t>
                      </a:r>
                      <a:endParaRPr lang="es-AR" sz="1600" b="0" i="0" u="none" strike="noStrike" dirty="0">
                        <a:solidFill>
                          <a:srgbClr val="000000"/>
                        </a:solidFill>
                        <a:latin typeface="Arial"/>
                      </a:endParaRPr>
                    </a:p>
                  </a:txBody>
                  <a:tcPr marL="0" marR="0" marT="0" marB="0" anchor="ctr"/>
                </a:tc>
                <a:extLst>
                  <a:ext uri="{0D108BD9-81ED-4DB2-BD59-A6C34878D82A}">
                    <a16:rowId xmlns:a16="http://schemas.microsoft.com/office/drawing/2014/main" val="10001"/>
                  </a:ext>
                </a:extLst>
              </a:tr>
              <a:tr h="334251">
                <a:tc>
                  <a:txBody>
                    <a:bodyPr/>
                    <a:lstStyle/>
                    <a:p>
                      <a:pPr algn="l" fontAlgn="b"/>
                      <a:r>
                        <a:rPr lang="es-AR" sz="1600" u="none" strike="noStrike" dirty="0"/>
                        <a:t>Argentina</a:t>
                      </a:r>
                      <a:endParaRPr lang="es-AR" sz="1600" b="0" i="0" u="none" strike="noStrike" dirty="0">
                        <a:solidFill>
                          <a:srgbClr val="000000"/>
                        </a:solidFill>
                        <a:latin typeface="Arial"/>
                      </a:endParaRPr>
                    </a:p>
                  </a:txBody>
                  <a:tcPr marL="0" marR="0" marT="0" marB="0" anchor="b"/>
                </a:tc>
                <a:tc>
                  <a:txBody>
                    <a:bodyPr/>
                    <a:lstStyle/>
                    <a:p>
                      <a:pPr algn="ctr" fontAlgn="b"/>
                      <a:r>
                        <a:rPr lang="es-AR" sz="1600" u="none" strike="noStrike" dirty="0"/>
                        <a:t>30.4</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59</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19</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78</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10.7</a:t>
                      </a:r>
                      <a:endParaRPr lang="es-AR" sz="1600" b="0" i="0" u="none" strike="noStrike" dirty="0">
                        <a:solidFill>
                          <a:srgbClr val="000000"/>
                        </a:solidFill>
                        <a:latin typeface="Arial"/>
                      </a:endParaRPr>
                    </a:p>
                  </a:txBody>
                  <a:tcPr marL="0" marR="0" marT="0" marB="0" anchor="ctr"/>
                </a:tc>
                <a:extLst>
                  <a:ext uri="{0D108BD9-81ED-4DB2-BD59-A6C34878D82A}">
                    <a16:rowId xmlns:a16="http://schemas.microsoft.com/office/drawing/2014/main" val="10002"/>
                  </a:ext>
                </a:extLst>
              </a:tr>
              <a:tr h="334251">
                <a:tc>
                  <a:txBody>
                    <a:bodyPr/>
                    <a:lstStyle/>
                    <a:p>
                      <a:pPr algn="l" fontAlgn="b"/>
                      <a:r>
                        <a:rPr lang="es-AR" sz="1600" u="none" strike="noStrike" dirty="0"/>
                        <a:t>Finlandia</a:t>
                      </a:r>
                      <a:endParaRPr lang="es-AR" sz="1600" b="0" i="0" u="none" strike="noStrike" dirty="0">
                        <a:solidFill>
                          <a:srgbClr val="000000"/>
                        </a:solidFill>
                        <a:latin typeface="Arial"/>
                      </a:endParaRPr>
                    </a:p>
                  </a:txBody>
                  <a:tcPr marL="0" marR="0" marT="0" marB="0" anchor="b"/>
                </a:tc>
                <a:tc>
                  <a:txBody>
                    <a:bodyPr/>
                    <a:lstStyle/>
                    <a:p>
                      <a:pPr algn="ctr" fontAlgn="b"/>
                      <a:r>
                        <a:rPr lang="es-AR" sz="1600" u="none" strike="noStrike" dirty="0"/>
                        <a:t>42.0</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38</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29</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67</a:t>
                      </a:r>
                      <a:endParaRPr lang="es-AR" sz="1600" b="0" i="0" u="none" strike="noStrike" dirty="0">
                        <a:solidFill>
                          <a:srgbClr val="000000"/>
                        </a:solidFill>
                        <a:latin typeface="Arial"/>
                      </a:endParaRPr>
                    </a:p>
                  </a:txBody>
                  <a:tcPr marL="0" marR="0" marT="0" marB="0" anchor="ctr"/>
                </a:tc>
                <a:tc>
                  <a:txBody>
                    <a:bodyPr/>
                    <a:lstStyle/>
                    <a:p>
                      <a:pPr algn="ctr" fontAlgn="b"/>
                      <a:r>
                        <a:rPr lang="es-AR" sz="1600" u="none" strike="noStrike" dirty="0"/>
                        <a:t>11.8</a:t>
                      </a:r>
                      <a:endParaRPr lang="es-AR" sz="1600" b="0" i="0" u="none" strike="noStrike" dirty="0">
                        <a:solidFill>
                          <a:srgbClr val="000000"/>
                        </a:solidFill>
                        <a:latin typeface="Arial"/>
                      </a:endParaRPr>
                    </a:p>
                  </a:txBody>
                  <a:tcPr marL="0" marR="0" marT="0" marB="0" anchor="ctr"/>
                </a:tc>
                <a:extLst>
                  <a:ext uri="{0D108BD9-81ED-4DB2-BD59-A6C34878D82A}">
                    <a16:rowId xmlns:a16="http://schemas.microsoft.com/office/drawing/2014/main" val="10003"/>
                  </a:ext>
                </a:extLst>
              </a:tr>
            </a:tbl>
          </a:graphicData>
        </a:graphic>
      </p:graphicFrame>
      <p:graphicFrame>
        <p:nvGraphicFramePr>
          <p:cNvPr id="6" name="5 Tabla"/>
          <p:cNvGraphicFramePr>
            <a:graphicFrameLocks noGrp="1"/>
          </p:cNvGraphicFramePr>
          <p:nvPr/>
        </p:nvGraphicFramePr>
        <p:xfrm>
          <a:off x="2207569" y="3645024"/>
          <a:ext cx="7704855" cy="2560320"/>
        </p:xfrm>
        <a:graphic>
          <a:graphicData uri="http://schemas.openxmlformats.org/drawingml/2006/table">
            <a:tbl>
              <a:tblPr/>
              <a:tblGrid>
                <a:gridCol w="7704855">
                  <a:extLst>
                    <a:ext uri="{9D8B030D-6E8A-4147-A177-3AD203B41FA5}">
                      <a16:colId xmlns:a16="http://schemas.microsoft.com/office/drawing/2014/main" val="20000"/>
                    </a:ext>
                  </a:extLst>
                </a:gridCol>
              </a:tblGrid>
              <a:tr h="285129">
                <a:tc>
                  <a:txBody>
                    <a:bodyPr/>
                    <a:lstStyle/>
                    <a:p>
                      <a:pPr algn="l"/>
                      <a:r>
                        <a:rPr lang="en-US" sz="1400" dirty="0"/>
                        <a:t>Age that divides the population in two parts of equal size, that is, there are as many persons with ages above the median as there are with ages below the median.</a:t>
                      </a: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85129">
                <a:tc>
                  <a:txBody>
                    <a:bodyPr/>
                    <a:lstStyle/>
                    <a:p>
                      <a:pPr algn="l"/>
                      <a:r>
                        <a:rPr lang="en-US" sz="1400" dirty="0"/>
                        <a:t>The child dependency ratio is the ratio of the population aged 0-19 to the population aged 20-64.The ratio is presented as number of dependants per 100 persons of working age (20-64).</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80172">
                <a:tc>
                  <a:txBody>
                    <a:bodyPr/>
                    <a:lstStyle/>
                    <a:p>
                      <a:pPr algn="l"/>
                      <a:r>
                        <a:rPr lang="en-US" sz="1400" dirty="0"/>
                        <a:t>The old-age dependency ratio is the ratio of the population aged 65 years or over to the population aged 20-64. The ratio is presented as number of dependants per 100 persons of working age (20-64).</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80172">
                <a:tc>
                  <a:txBody>
                    <a:bodyPr/>
                    <a:lstStyle/>
                    <a:p>
                      <a:pPr algn="l"/>
                      <a:r>
                        <a:rPr lang="en-US" sz="1400" dirty="0"/>
                        <a:t>The total dependency ratio is the ratio of the sum of the population aged 0-19 and that aged 65+ to the population aged 20-64. The ratio is presented as number of dependants per 100 persons of working age (20-64).</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80172">
                <a:tc>
                  <a:txBody>
                    <a:bodyPr/>
                    <a:lstStyle/>
                    <a:p>
                      <a:pPr algn="l"/>
                      <a:r>
                        <a:rPr lang="en-US" sz="1400" dirty="0"/>
                        <a:t>The average number of years of life expected by a hypothetical cohort of individuals age 75 who would be subject during all their lives to the mortality rates age 75 and above of a given period. It is expressed as years.</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86024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03821"/>
          </a:xfrm>
        </p:spPr>
        <p:txBody>
          <a:bodyPr>
            <a:normAutofit/>
          </a:bodyPr>
          <a:lstStyle/>
          <a:p>
            <a:pPr algn="ctr"/>
            <a:r>
              <a:rPr lang="es-AR" sz="2800" b="1" dirty="0">
                <a:latin typeface="+mn-lt"/>
              </a:rPr>
              <a:t>Razón de dependencia (0-24 y 70+, 25-69)</a:t>
            </a:r>
          </a:p>
        </p:txBody>
      </p:sp>
      <p:pic>
        <p:nvPicPr>
          <p:cNvPr id="4" name="Imagen 3"/>
          <p:cNvPicPr>
            <a:picLocks noChangeAspect="1"/>
          </p:cNvPicPr>
          <p:nvPr/>
        </p:nvPicPr>
        <p:blipFill>
          <a:blip r:embed="rId2"/>
          <a:stretch>
            <a:fillRect/>
          </a:stretch>
        </p:blipFill>
        <p:spPr>
          <a:xfrm>
            <a:off x="1598054" y="1406567"/>
            <a:ext cx="8682035" cy="4569231"/>
          </a:xfrm>
          <a:prstGeom prst="rect">
            <a:avLst/>
          </a:prstGeom>
        </p:spPr>
      </p:pic>
    </p:spTree>
    <p:extLst>
      <p:ext uri="{BB962C8B-B14F-4D97-AF65-F5344CB8AC3E}">
        <p14:creationId xmlns:p14="http://schemas.microsoft.com/office/powerpoint/2010/main" val="235629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32610"/>
          </a:xfrm>
        </p:spPr>
        <p:txBody>
          <a:bodyPr>
            <a:normAutofit/>
          </a:bodyPr>
          <a:lstStyle/>
          <a:p>
            <a:pPr algn="ctr"/>
            <a:r>
              <a:rPr lang="es-AR" sz="2800" b="1" dirty="0">
                <a:solidFill>
                  <a:schemeClr val="accent6">
                    <a:lumMod val="50000"/>
                  </a:schemeClr>
                </a:solidFill>
                <a:latin typeface="+mn-lt"/>
              </a:rPr>
              <a:t>Perfiles de consumo y de ingresos laborales en el ciclo de vida</a:t>
            </a:r>
          </a:p>
        </p:txBody>
      </p:sp>
      <p:graphicFrame>
        <p:nvGraphicFramePr>
          <p:cNvPr id="3" name="Gráfico 2">
            <a:extLst>
              <a:ext uri="{FF2B5EF4-FFF2-40B4-BE49-F238E27FC236}">
                <a16:creationId xmlns:a16="http://schemas.microsoft.com/office/drawing/2014/main" id="{E34D0092-5B3D-404E-B0BA-3DA0764F51A6}"/>
              </a:ext>
            </a:extLst>
          </p:cNvPr>
          <p:cNvGraphicFramePr/>
          <p:nvPr>
            <p:extLst>
              <p:ext uri="{D42A27DB-BD31-4B8C-83A1-F6EECF244321}">
                <p14:modId xmlns:p14="http://schemas.microsoft.com/office/powerpoint/2010/main" val="1158170154"/>
              </p:ext>
            </p:extLst>
          </p:nvPr>
        </p:nvGraphicFramePr>
        <p:xfrm>
          <a:off x="1566004" y="1561899"/>
          <a:ext cx="864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1429555" y="6323527"/>
            <a:ext cx="3421065" cy="369332"/>
          </a:xfrm>
          <a:prstGeom prst="rect">
            <a:avLst/>
          </a:prstGeom>
          <a:noFill/>
        </p:spPr>
        <p:txBody>
          <a:bodyPr wrap="none" rtlCol="0">
            <a:spAutoFit/>
          </a:bodyPr>
          <a:lstStyle/>
          <a:p>
            <a:r>
              <a:rPr lang="es-AR" dirty="0">
                <a:solidFill>
                  <a:schemeClr val="tx1">
                    <a:lumMod val="65000"/>
                    <a:lumOff val="35000"/>
                  </a:schemeClr>
                </a:solidFill>
              </a:rPr>
              <a:t>Fuente: Comelatto (2019), inédito.</a:t>
            </a:r>
          </a:p>
        </p:txBody>
      </p:sp>
    </p:spTree>
    <p:extLst>
      <p:ext uri="{BB962C8B-B14F-4D97-AF65-F5344CB8AC3E}">
        <p14:creationId xmlns:p14="http://schemas.microsoft.com/office/powerpoint/2010/main" val="4007418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16700"/>
          </a:xfrm>
        </p:spPr>
        <p:txBody>
          <a:bodyPr>
            <a:normAutofit/>
          </a:bodyPr>
          <a:lstStyle/>
          <a:p>
            <a:pPr algn="ctr"/>
            <a:r>
              <a:rPr lang="es-AR" sz="2800" b="1" dirty="0">
                <a:solidFill>
                  <a:schemeClr val="accent6">
                    <a:lumMod val="50000"/>
                  </a:schemeClr>
                </a:solidFill>
                <a:latin typeface="+mn-lt"/>
              </a:rPr>
              <a:t>Déficit en el ciclo de vida, Argentina 2016</a:t>
            </a:r>
          </a:p>
        </p:txBody>
      </p:sp>
      <p:graphicFrame>
        <p:nvGraphicFramePr>
          <p:cNvPr id="4" name="Gráfico 3">
            <a:extLst>
              <a:ext uri="{FF2B5EF4-FFF2-40B4-BE49-F238E27FC236}">
                <a16:creationId xmlns:a16="http://schemas.microsoft.com/office/drawing/2014/main" id="{7F28C56E-8CE4-4D18-B249-1A478A4E325C}"/>
              </a:ext>
            </a:extLst>
          </p:cNvPr>
          <p:cNvGraphicFramePr/>
          <p:nvPr>
            <p:extLst>
              <p:ext uri="{D42A27DB-BD31-4B8C-83A1-F6EECF244321}">
                <p14:modId xmlns:p14="http://schemas.microsoft.com/office/powerpoint/2010/main" val="1328878863"/>
              </p:ext>
            </p:extLst>
          </p:nvPr>
        </p:nvGraphicFramePr>
        <p:xfrm>
          <a:off x="1671314" y="1668486"/>
          <a:ext cx="864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1429555" y="6323527"/>
            <a:ext cx="3421065" cy="369332"/>
          </a:xfrm>
          <a:prstGeom prst="rect">
            <a:avLst/>
          </a:prstGeom>
          <a:noFill/>
        </p:spPr>
        <p:txBody>
          <a:bodyPr wrap="none" rtlCol="0">
            <a:spAutoFit/>
          </a:bodyPr>
          <a:lstStyle/>
          <a:p>
            <a:r>
              <a:rPr lang="es-AR" dirty="0">
                <a:solidFill>
                  <a:schemeClr val="tx1">
                    <a:lumMod val="65000"/>
                    <a:lumOff val="35000"/>
                  </a:schemeClr>
                </a:solidFill>
              </a:rPr>
              <a:t>Fuente: Comelatto (2019), inédito.</a:t>
            </a:r>
          </a:p>
        </p:txBody>
      </p:sp>
    </p:spTree>
    <p:extLst>
      <p:ext uri="{BB962C8B-B14F-4D97-AF65-F5344CB8AC3E}">
        <p14:creationId xmlns:p14="http://schemas.microsoft.com/office/powerpoint/2010/main" val="363034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E2BCC2F-2E01-440B-BEFB-FC8F980F7D47}"/>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Tree>
    <p:extLst>
      <p:ext uri="{BB962C8B-B14F-4D97-AF65-F5344CB8AC3E}">
        <p14:creationId xmlns:p14="http://schemas.microsoft.com/office/powerpoint/2010/main" val="208642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81095"/>
          </a:xfrm>
        </p:spPr>
        <p:txBody>
          <a:bodyPr>
            <a:normAutofit/>
          </a:bodyPr>
          <a:lstStyle/>
          <a:p>
            <a:pPr algn="ctr"/>
            <a:r>
              <a:rPr lang="es-AR" sz="2800" b="1" dirty="0">
                <a:solidFill>
                  <a:schemeClr val="accent6">
                    <a:lumMod val="50000"/>
                  </a:schemeClr>
                </a:solidFill>
                <a:latin typeface="+mn-lt"/>
              </a:rPr>
              <a:t>Déficit en el ciclo de vida (agregado), Argentina 2016</a:t>
            </a:r>
          </a:p>
        </p:txBody>
      </p:sp>
      <p:graphicFrame>
        <p:nvGraphicFramePr>
          <p:cNvPr id="5" name="Gráfico 4">
            <a:extLst>
              <a:ext uri="{FF2B5EF4-FFF2-40B4-BE49-F238E27FC236}">
                <a16:creationId xmlns:a16="http://schemas.microsoft.com/office/drawing/2014/main" id="{CB03D323-38B0-485F-9D53-7C7C3A4180CE}"/>
              </a:ext>
            </a:extLst>
          </p:cNvPr>
          <p:cNvGraphicFramePr/>
          <p:nvPr>
            <p:extLst>
              <p:ext uri="{D42A27DB-BD31-4B8C-83A1-F6EECF244321}">
                <p14:modId xmlns:p14="http://schemas.microsoft.com/office/powerpoint/2010/main" val="1261024291"/>
              </p:ext>
            </p:extLst>
          </p:nvPr>
        </p:nvGraphicFramePr>
        <p:xfrm>
          <a:off x="1618696" y="1536181"/>
          <a:ext cx="8640000" cy="4500000"/>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1"/>
          <p:cNvSpPr txBox="1"/>
          <p:nvPr/>
        </p:nvSpPr>
        <p:spPr>
          <a:xfrm>
            <a:off x="9536625" y="4805829"/>
            <a:ext cx="775122" cy="38878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AR" sz="1600" dirty="0">
                <a:solidFill>
                  <a:schemeClr val="tx1">
                    <a:lumMod val="65000"/>
                    <a:lumOff val="35000"/>
                  </a:schemeClr>
                </a:solidFill>
              </a:rPr>
              <a:t>Edad</a:t>
            </a:r>
          </a:p>
        </p:txBody>
      </p:sp>
      <p:sp>
        <p:nvSpPr>
          <p:cNvPr id="7" name="CuadroTexto 6"/>
          <p:cNvSpPr txBox="1"/>
          <p:nvPr/>
        </p:nvSpPr>
        <p:spPr>
          <a:xfrm>
            <a:off x="1429555" y="6323527"/>
            <a:ext cx="3421065" cy="369332"/>
          </a:xfrm>
          <a:prstGeom prst="rect">
            <a:avLst/>
          </a:prstGeom>
          <a:noFill/>
        </p:spPr>
        <p:txBody>
          <a:bodyPr wrap="none" rtlCol="0">
            <a:spAutoFit/>
          </a:bodyPr>
          <a:lstStyle/>
          <a:p>
            <a:r>
              <a:rPr lang="es-AR" dirty="0">
                <a:solidFill>
                  <a:schemeClr val="tx1">
                    <a:lumMod val="65000"/>
                    <a:lumOff val="35000"/>
                  </a:schemeClr>
                </a:solidFill>
              </a:rPr>
              <a:t>Fuente: Comelatto (2019), inédito.</a:t>
            </a:r>
          </a:p>
        </p:txBody>
      </p:sp>
    </p:spTree>
    <p:extLst>
      <p:ext uri="{BB962C8B-B14F-4D97-AF65-F5344CB8AC3E}">
        <p14:creationId xmlns:p14="http://schemas.microsoft.com/office/powerpoint/2010/main" val="145566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9AE206-7EBA-4D33-8BC9-9D8158553F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ítulo 1">
            <a:extLst>
              <a:ext uri="{FF2B5EF4-FFF2-40B4-BE49-F238E27FC236}">
                <a16:creationId xmlns:a16="http://schemas.microsoft.com/office/drawing/2014/main" id="{03814E3C-62CA-4FFA-8725-ECFC78BD0F90}"/>
              </a:ext>
            </a:extLst>
          </p:cNvPr>
          <p:cNvSpPr txBox="1">
            <a:spLocks/>
          </p:cNvSpPr>
          <p:nvPr/>
        </p:nvSpPr>
        <p:spPr>
          <a:xfrm>
            <a:off x="642257" y="4525347"/>
            <a:ext cx="6939722" cy="173736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5600" b="1" dirty="0"/>
              <a:t>¿Cuántos y quiénes murieron en el Titanic?</a:t>
            </a:r>
          </a:p>
        </p:txBody>
      </p:sp>
      <p:sp>
        <p:nvSpPr>
          <p:cNvPr id="19" name="Oval 18">
            <a:extLst>
              <a:ext uri="{FF2B5EF4-FFF2-40B4-BE49-F238E27FC236}">
                <a16:creationId xmlns:a16="http://schemas.microsoft.com/office/drawing/2014/main" id="{6437D937-A7F1-4011-92B4-328E5BE1B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B672F332-AF08-46C6-94F0-77684310D7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34244EF8-D73A-40E1-BE73-D46E6B4B04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Imagen 10">
            <a:extLst>
              <a:ext uri="{FF2B5EF4-FFF2-40B4-BE49-F238E27FC236}">
                <a16:creationId xmlns:a16="http://schemas.microsoft.com/office/drawing/2014/main" id="{A87F9EF5-2517-431E-B120-6F69C319A1E4}"/>
              </a:ext>
            </a:extLst>
          </p:cNvPr>
          <p:cNvPicPr>
            <a:picLocks noChangeAspect="1"/>
          </p:cNvPicPr>
          <p:nvPr/>
        </p:nvPicPr>
        <p:blipFill rotWithShape="1">
          <a:blip r:embed="rId2">
            <a:extLst>
              <a:ext uri="{28A0092B-C50C-407E-A947-70E740481C1C}">
                <a14:useLocalDpi xmlns:a14="http://schemas.microsoft.com/office/drawing/2010/main" val="0"/>
              </a:ext>
            </a:extLst>
          </a:blip>
          <a:srcRect l="21366" r="2" b="2"/>
          <a:stretch/>
        </p:blipFill>
        <p:spPr>
          <a:xfrm>
            <a:off x="6492113"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25" name="Straight Connector 24">
            <a:extLst>
              <a:ext uri="{FF2B5EF4-FFF2-40B4-BE49-F238E27FC236}">
                <a16:creationId xmlns:a16="http://schemas.microsoft.com/office/drawing/2014/main" id="{9E8E38ED-369A-44C2-B635-0BED0E48A6E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972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3814E3C-62CA-4FFA-8725-ECFC78BD0F90}"/>
              </a:ext>
            </a:extLst>
          </p:cNvPr>
          <p:cNvSpPr txBox="1">
            <a:spLocks/>
          </p:cNvSpPr>
          <p:nvPr/>
        </p:nvSpPr>
        <p:spPr>
          <a:xfrm>
            <a:off x="650449" y="4445251"/>
            <a:ext cx="10901471" cy="1350712"/>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en-US" sz="4700" b="1" dirty="0"/>
              <a:t>Billy Zane viajaba en 3a. y Kate Winslet en 1a.</a:t>
            </a:r>
          </a:p>
        </p:txBody>
      </p:sp>
      <p:sp>
        <p:nvSpPr>
          <p:cNvPr id="41" name="Rounded Rectangle 18">
            <a:extLst>
              <a:ext uri="{FF2B5EF4-FFF2-40B4-BE49-F238E27FC236}">
                <a16:creationId xmlns:a16="http://schemas.microsoft.com/office/drawing/2014/main" id="{283A93BD-A469-4D4C-8A1F-5668AE9758E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8565" y="503573"/>
            <a:ext cx="7134870" cy="3599401"/>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Imagen 2">
            <a:extLst>
              <a:ext uri="{FF2B5EF4-FFF2-40B4-BE49-F238E27FC236}">
                <a16:creationId xmlns:a16="http://schemas.microsoft.com/office/drawing/2014/main" id="{655DDAE9-1A7C-4ACF-B8CE-C124292B5DCE}"/>
              </a:ext>
            </a:extLst>
          </p:cNvPr>
          <p:cNvPicPr>
            <a:picLocks noChangeAspect="1"/>
          </p:cNvPicPr>
          <p:nvPr/>
        </p:nvPicPr>
        <p:blipFill rotWithShape="1">
          <a:blip r:embed="rId2">
            <a:extLst>
              <a:ext uri="{28A0092B-C50C-407E-A947-70E740481C1C}">
                <a14:useLocalDpi xmlns:a14="http://schemas.microsoft.com/office/drawing/2010/main" val="0"/>
              </a:ext>
            </a:extLst>
          </a:blip>
          <a:srcRect r="2" b="3766"/>
          <a:stretch/>
        </p:blipFill>
        <p:spPr>
          <a:xfrm>
            <a:off x="2694432" y="666497"/>
            <a:ext cx="6803136" cy="3273552"/>
          </a:xfrm>
          <a:prstGeom prst="rect">
            <a:avLst/>
          </a:prstGeom>
          <a:effectLst/>
        </p:spPr>
      </p:pic>
    </p:spTree>
    <p:extLst>
      <p:ext uri="{BB962C8B-B14F-4D97-AF65-F5344CB8AC3E}">
        <p14:creationId xmlns:p14="http://schemas.microsoft.com/office/powerpoint/2010/main" val="4110705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896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ítulo 1">
            <a:extLst>
              <a:ext uri="{FF2B5EF4-FFF2-40B4-BE49-F238E27FC236}">
                <a16:creationId xmlns:a16="http://schemas.microsoft.com/office/drawing/2014/main" id="{03814E3C-62CA-4FFA-8725-ECFC78BD0F90}"/>
              </a:ext>
            </a:extLst>
          </p:cNvPr>
          <p:cNvSpPr txBox="1">
            <a:spLocks/>
          </p:cNvSpPr>
          <p:nvPr/>
        </p:nvSpPr>
        <p:spPr>
          <a:xfrm>
            <a:off x="838200" y="605979"/>
            <a:ext cx="10515600" cy="476935"/>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AR" sz="3600" b="1" dirty="0">
                <a:solidFill>
                  <a:schemeClr val="accent6">
                    <a:lumMod val="50000"/>
                  </a:schemeClr>
                </a:solidFill>
                <a:latin typeface="+mn-lt"/>
              </a:rPr>
              <a:t>¿Cuántos y quiénes murieron en el Titanic?</a:t>
            </a:r>
          </a:p>
        </p:txBody>
      </p:sp>
      <p:sp>
        <p:nvSpPr>
          <p:cNvPr id="13" name="CuadroTexto 12">
            <a:extLst>
              <a:ext uri="{FF2B5EF4-FFF2-40B4-BE49-F238E27FC236}">
                <a16:creationId xmlns:a16="http://schemas.microsoft.com/office/drawing/2014/main" id="{B1BB1D73-2F7B-4AF0-8EB0-0D7B811308F9}"/>
              </a:ext>
            </a:extLst>
          </p:cNvPr>
          <p:cNvSpPr txBox="1"/>
          <p:nvPr/>
        </p:nvSpPr>
        <p:spPr>
          <a:xfrm>
            <a:off x="1843315" y="5947301"/>
            <a:ext cx="7829708" cy="369332"/>
          </a:xfrm>
          <a:prstGeom prst="rect">
            <a:avLst/>
          </a:prstGeom>
          <a:noFill/>
        </p:spPr>
        <p:txBody>
          <a:bodyPr wrap="none" rtlCol="0">
            <a:spAutoFit/>
          </a:bodyPr>
          <a:lstStyle/>
          <a:p>
            <a:r>
              <a:rPr lang="en-US" dirty="0">
                <a:solidFill>
                  <a:schemeClr val="accent6">
                    <a:lumMod val="50000"/>
                  </a:schemeClr>
                </a:solidFill>
              </a:rPr>
              <a:t>Judith Geller (1998). Titanic: Women and Children First, W. W. Norton &amp; Company.</a:t>
            </a:r>
            <a:endParaRPr lang="es-AR" dirty="0">
              <a:solidFill>
                <a:schemeClr val="accent6">
                  <a:lumMod val="50000"/>
                </a:schemeClr>
              </a:solidFill>
            </a:endParaRPr>
          </a:p>
        </p:txBody>
      </p:sp>
      <p:pic>
        <p:nvPicPr>
          <p:cNvPr id="4" name="Imagen 3">
            <a:extLst>
              <a:ext uri="{FF2B5EF4-FFF2-40B4-BE49-F238E27FC236}">
                <a16:creationId xmlns:a16="http://schemas.microsoft.com/office/drawing/2014/main" id="{0496F1F6-A42C-4AC5-AAA7-08F6688646B5}"/>
              </a:ext>
            </a:extLst>
          </p:cNvPr>
          <p:cNvPicPr>
            <a:picLocks noChangeAspect="1"/>
          </p:cNvPicPr>
          <p:nvPr/>
        </p:nvPicPr>
        <p:blipFill>
          <a:blip r:embed="rId2"/>
          <a:stretch>
            <a:fillRect/>
          </a:stretch>
        </p:blipFill>
        <p:spPr>
          <a:xfrm>
            <a:off x="2743198" y="1381110"/>
            <a:ext cx="6334539" cy="4357079"/>
          </a:xfrm>
          <a:prstGeom prst="rect">
            <a:avLst/>
          </a:prstGeom>
        </p:spPr>
      </p:pic>
    </p:spTree>
    <p:extLst>
      <p:ext uri="{BB962C8B-B14F-4D97-AF65-F5344CB8AC3E}">
        <p14:creationId xmlns:p14="http://schemas.microsoft.com/office/powerpoint/2010/main" val="2355014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09245" y="2391508"/>
            <a:ext cx="7262192" cy="1266092"/>
          </a:xfrm>
        </p:spPr>
        <p:txBody>
          <a:bodyPr>
            <a:noAutofit/>
          </a:bodyPr>
          <a:lstStyle/>
          <a:p>
            <a:pPr algn="ctr"/>
            <a:r>
              <a:rPr lang="es-AR" sz="4000" b="1" dirty="0">
                <a:solidFill>
                  <a:schemeClr val="accent6">
                    <a:lumMod val="50000"/>
                  </a:schemeClr>
                </a:solidFill>
                <a:latin typeface="+mn-lt"/>
              </a:rPr>
              <a:t>Los cambios en la población y algunas desafíos</a:t>
            </a:r>
          </a:p>
        </p:txBody>
      </p:sp>
      <p:sp>
        <p:nvSpPr>
          <p:cNvPr id="3" name="2 Subtítulo"/>
          <p:cNvSpPr>
            <a:spLocks noGrp="1"/>
          </p:cNvSpPr>
          <p:nvPr>
            <p:ph type="subTitle" idx="1"/>
          </p:nvPr>
        </p:nvSpPr>
        <p:spPr>
          <a:xfrm>
            <a:off x="2842591" y="4797084"/>
            <a:ext cx="6400800" cy="1033874"/>
          </a:xfrm>
        </p:spPr>
        <p:txBody>
          <a:bodyPr>
            <a:normAutofit/>
          </a:bodyPr>
          <a:lstStyle/>
          <a:p>
            <a:pPr>
              <a:spcBef>
                <a:spcPts val="0"/>
              </a:spcBef>
            </a:pPr>
            <a:r>
              <a:rPr lang="es-AR" sz="2000" dirty="0">
                <a:solidFill>
                  <a:schemeClr val="accent6">
                    <a:lumMod val="50000"/>
                  </a:schemeClr>
                </a:solidFill>
              </a:rPr>
              <a:t>Jorge Paz</a:t>
            </a:r>
          </a:p>
          <a:p>
            <a:pPr>
              <a:spcBef>
                <a:spcPts val="0"/>
              </a:spcBef>
            </a:pPr>
            <a:r>
              <a:rPr lang="es-AR" sz="2000" dirty="0">
                <a:solidFill>
                  <a:schemeClr val="accent6">
                    <a:lumMod val="50000"/>
                  </a:schemeClr>
                </a:solidFill>
              </a:rPr>
              <a:t>CONICET-IELDE(UNSa)</a:t>
            </a:r>
          </a:p>
          <a:p>
            <a:pPr>
              <a:spcBef>
                <a:spcPts val="600"/>
              </a:spcBef>
            </a:pPr>
            <a:r>
              <a:rPr lang="es-AR" sz="2000" dirty="0">
                <a:solidFill>
                  <a:schemeClr val="accent6">
                    <a:lumMod val="50000"/>
                  </a:schemeClr>
                </a:solidFill>
              </a:rPr>
              <a:t>pazj@unsa.edu.ar</a:t>
            </a:r>
          </a:p>
        </p:txBody>
      </p:sp>
      <p:sp>
        <p:nvSpPr>
          <p:cNvPr id="6" name="CuadroTexto 5">
            <a:extLst>
              <a:ext uri="{FF2B5EF4-FFF2-40B4-BE49-F238E27FC236}">
                <a16:creationId xmlns:a16="http://schemas.microsoft.com/office/drawing/2014/main" id="{F0AAE19B-76FE-4805-A119-ABFABF2F809A}"/>
              </a:ext>
            </a:extLst>
          </p:cNvPr>
          <p:cNvSpPr txBox="1"/>
          <p:nvPr/>
        </p:nvSpPr>
        <p:spPr>
          <a:xfrm>
            <a:off x="2724287" y="735393"/>
            <a:ext cx="7345024" cy="830997"/>
          </a:xfrm>
          <a:prstGeom prst="rect">
            <a:avLst/>
          </a:prstGeom>
          <a:noFill/>
        </p:spPr>
        <p:txBody>
          <a:bodyPr wrap="none" rtlCol="0">
            <a:spAutoFit/>
          </a:bodyPr>
          <a:lstStyle/>
          <a:p>
            <a:pPr algn="ctr"/>
            <a:r>
              <a:rPr lang="es-AR" sz="2400" dirty="0">
                <a:solidFill>
                  <a:schemeClr val="accent6">
                    <a:lumMod val="50000"/>
                  </a:schemeClr>
                </a:solidFill>
              </a:rPr>
              <a:t>Taller Cuentas Nacional de Transferencia (CNT), Argentina</a:t>
            </a:r>
          </a:p>
          <a:p>
            <a:pPr algn="ctr"/>
            <a:r>
              <a:rPr lang="es-AR" sz="2400" dirty="0">
                <a:solidFill>
                  <a:schemeClr val="accent6">
                    <a:lumMod val="50000"/>
                  </a:schemeClr>
                </a:solidFill>
              </a:rPr>
              <a:t>Buenos Aires, 20 de mayo de 2019</a:t>
            </a:r>
          </a:p>
        </p:txBody>
      </p:sp>
    </p:spTree>
    <p:extLst>
      <p:ext uri="{BB962C8B-B14F-4D97-AF65-F5344CB8AC3E}">
        <p14:creationId xmlns:p14="http://schemas.microsoft.com/office/powerpoint/2010/main" val="207337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3814E3C-62CA-4FFA-8725-ECFC78BD0F90}"/>
              </a:ext>
            </a:extLst>
          </p:cNvPr>
          <p:cNvSpPr txBox="1">
            <a:spLocks/>
          </p:cNvSpPr>
          <p:nvPr/>
        </p:nvSpPr>
        <p:spPr>
          <a:xfrm>
            <a:off x="725160" y="544777"/>
            <a:ext cx="4524973" cy="2076333"/>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s-AR" sz="4800" b="1" dirty="0">
                <a:solidFill>
                  <a:srgbClr val="002060"/>
                </a:solidFill>
                <a:latin typeface="+mn-lt"/>
              </a:rPr>
              <a:t>Tapa de la revista Time 1/1/1960</a:t>
            </a:r>
          </a:p>
        </p:txBody>
      </p:sp>
      <p:pic>
        <p:nvPicPr>
          <p:cNvPr id="8" name="Imagen 7" descr="C:\Users\Jorge Paz\AppData\Local\Microsoft\Windows\INetCache\Content.Word\Revista Magazine.jpg">
            <a:extLst>
              <a:ext uri="{FF2B5EF4-FFF2-40B4-BE49-F238E27FC236}">
                <a16:creationId xmlns:a16="http://schemas.microsoft.com/office/drawing/2014/main" id="{E7343288-A82F-4262-AD65-411E7D721C98}"/>
              </a:ext>
            </a:extLst>
          </p:cNvPr>
          <p:cNvPicPr/>
          <p:nvPr/>
        </p:nvPicPr>
        <p:blipFill rotWithShape="1">
          <a:blip r:embed="rId2">
            <a:extLst>
              <a:ext uri="{28A0092B-C50C-407E-A947-70E740481C1C}">
                <a14:useLocalDpi xmlns:a14="http://schemas.microsoft.com/office/drawing/2010/main" val="0"/>
              </a:ext>
            </a:extLst>
          </a:blip>
          <a:srcRect t="6316" b="15931"/>
          <a:stretch/>
        </p:blipFill>
        <p:spPr bwMode="auto">
          <a:xfrm>
            <a:off x="5250133" y="305626"/>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noFill/>
        </p:spPr>
      </p:pic>
    </p:spTree>
    <p:extLst>
      <p:ext uri="{BB962C8B-B14F-4D97-AF65-F5344CB8AC3E}">
        <p14:creationId xmlns:p14="http://schemas.microsoft.com/office/powerpoint/2010/main" val="3488439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B45A142-4255-493C-8284-5D566C121B1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ítulo 1">
            <a:extLst>
              <a:ext uri="{FF2B5EF4-FFF2-40B4-BE49-F238E27FC236}">
                <a16:creationId xmlns:a16="http://schemas.microsoft.com/office/drawing/2014/main" id="{03814E3C-62CA-4FFA-8725-ECFC78BD0F90}"/>
              </a:ext>
            </a:extLst>
          </p:cNvPr>
          <p:cNvSpPr txBox="1">
            <a:spLocks/>
          </p:cNvSpPr>
          <p:nvPr/>
        </p:nvSpPr>
        <p:spPr>
          <a:xfrm>
            <a:off x="674237" y="914400"/>
            <a:ext cx="3657600" cy="28875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en-US" sz="4800" b="1" kern="1200" dirty="0">
                <a:solidFill>
                  <a:srgbClr val="FFFFFF"/>
                </a:solidFill>
                <a:latin typeface="+mj-lt"/>
                <a:ea typeface="+mj-ea"/>
                <a:cs typeface="+mj-cs"/>
              </a:rPr>
              <a:t>El libro de Ehrlich</a:t>
            </a:r>
          </a:p>
          <a:p>
            <a:pPr>
              <a:spcAft>
                <a:spcPts val="600"/>
              </a:spcAft>
            </a:pPr>
            <a:r>
              <a:rPr lang="en-US" sz="4800" b="1" kern="1200" dirty="0">
                <a:solidFill>
                  <a:srgbClr val="FFFFFF"/>
                </a:solidFill>
                <a:latin typeface="+mj-lt"/>
                <a:ea typeface="+mj-ea"/>
                <a:cs typeface="+mj-cs"/>
              </a:rPr>
              <a:t>1968</a:t>
            </a:r>
          </a:p>
        </p:txBody>
      </p:sp>
      <p:cxnSp>
        <p:nvCxnSpPr>
          <p:cNvPr id="14" name="Straight Connector 13">
            <a:extLst>
              <a:ext uri="{FF2B5EF4-FFF2-40B4-BE49-F238E27FC236}">
                <a16:creationId xmlns:a16="http://schemas.microsoft.com/office/drawing/2014/main" id="{38FB9660-F42F-4313-BBC4-47C007FE484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Imagen 3">
            <a:extLst>
              <a:ext uri="{FF2B5EF4-FFF2-40B4-BE49-F238E27FC236}">
                <a16:creationId xmlns:a16="http://schemas.microsoft.com/office/drawing/2014/main" id="{4E74214F-A4FF-4E62-BD95-1A721103F7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1058" y="492573"/>
            <a:ext cx="3499073" cy="5880796"/>
          </a:xfrm>
          <a:prstGeom prst="rect">
            <a:avLst/>
          </a:prstGeom>
        </p:spPr>
      </p:pic>
    </p:spTree>
    <p:extLst>
      <p:ext uri="{BB962C8B-B14F-4D97-AF65-F5344CB8AC3E}">
        <p14:creationId xmlns:p14="http://schemas.microsoft.com/office/powerpoint/2010/main" val="257839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sz="3600" b="1" dirty="0">
                <a:solidFill>
                  <a:schemeClr val="accent6">
                    <a:lumMod val="50000"/>
                  </a:schemeClr>
                </a:solidFill>
                <a:latin typeface="+mn-lt"/>
              </a:rPr>
              <a:t>¿Es el tamaño de la población un problema?</a:t>
            </a:r>
          </a:p>
        </p:txBody>
      </p:sp>
      <p:sp>
        <p:nvSpPr>
          <p:cNvPr id="3" name="2 Marcador de contenido"/>
          <p:cNvSpPr>
            <a:spLocks noGrp="1"/>
          </p:cNvSpPr>
          <p:nvPr>
            <p:ph sz="quarter" idx="1"/>
          </p:nvPr>
        </p:nvSpPr>
        <p:spPr>
          <a:xfrm>
            <a:off x="838200" y="1825625"/>
            <a:ext cx="10515600" cy="3098067"/>
          </a:xfrm>
        </p:spPr>
        <p:txBody>
          <a:bodyPr/>
          <a:lstStyle/>
          <a:p>
            <a:r>
              <a:rPr lang="es-AR" dirty="0"/>
              <a:t>La población mundial es de 7500 millones de habitantes.</a:t>
            </a:r>
          </a:p>
          <a:p>
            <a:r>
              <a:rPr lang="es-AR" dirty="0"/>
              <a:t>De esos 7500, cerca de 1600 (21 de cada 100) son chinos.</a:t>
            </a:r>
          </a:p>
          <a:p>
            <a:r>
              <a:rPr lang="es-AR" dirty="0"/>
              <a:t>En la Argentina somos alrededor de 45 millones, lo que equivale a 0,6% de la población mundial.</a:t>
            </a:r>
          </a:p>
          <a:p>
            <a:r>
              <a:rPr lang="es-AR" dirty="0"/>
              <a:t>La población de Argentina crece al 0,2% por año mientras que la población China lo hace al 1,7% anual.</a:t>
            </a:r>
          </a:p>
        </p:txBody>
      </p:sp>
    </p:spTree>
    <p:extLst>
      <p:ext uri="{BB962C8B-B14F-4D97-AF65-F5344CB8AC3E}">
        <p14:creationId xmlns:p14="http://schemas.microsoft.com/office/powerpoint/2010/main" val="2206069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611" y="350167"/>
            <a:ext cx="10959921" cy="1105145"/>
          </a:xfrm>
        </p:spPr>
        <p:txBody>
          <a:bodyPr>
            <a:normAutofit/>
          </a:bodyPr>
          <a:lstStyle/>
          <a:p>
            <a:r>
              <a:rPr lang="es-AR" sz="2800" b="1" dirty="0">
                <a:solidFill>
                  <a:schemeClr val="accent6">
                    <a:lumMod val="50000"/>
                  </a:schemeClr>
                </a:solidFill>
                <a:latin typeface="+mn-lt"/>
              </a:rPr>
              <a:t>La población mundial se va a estabilizar en torno a los 11 mil millones de personas. Hoy somos 7.700 millones</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4560" y="1300765"/>
            <a:ext cx="7191375" cy="5391150"/>
          </a:xfrm>
          <a:prstGeom prst="rect">
            <a:avLst/>
          </a:prstGeom>
        </p:spPr>
      </p:pic>
    </p:spTree>
    <p:extLst>
      <p:ext uri="{BB962C8B-B14F-4D97-AF65-F5344CB8AC3E}">
        <p14:creationId xmlns:p14="http://schemas.microsoft.com/office/powerpoint/2010/main" val="2492796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611" y="350168"/>
            <a:ext cx="10959921" cy="990600"/>
          </a:xfrm>
        </p:spPr>
        <p:txBody>
          <a:bodyPr>
            <a:normAutofit/>
          </a:bodyPr>
          <a:lstStyle/>
          <a:p>
            <a:r>
              <a:rPr lang="es-AR" sz="2800" b="1" dirty="0">
                <a:solidFill>
                  <a:schemeClr val="accent6">
                    <a:lumMod val="50000"/>
                  </a:schemeClr>
                </a:solidFill>
                <a:latin typeface="+mn-lt"/>
              </a:rPr>
              <a:t>La población argentina se va a estabilizar en torno a los 55 millones de personas. Hoy somos 46 millones.</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557" y="1145548"/>
            <a:ext cx="7191375" cy="5391150"/>
          </a:xfrm>
          <a:prstGeom prst="rect">
            <a:avLst/>
          </a:prstGeom>
        </p:spPr>
      </p:pic>
    </p:spTree>
    <p:extLst>
      <p:ext uri="{BB962C8B-B14F-4D97-AF65-F5344CB8AC3E}">
        <p14:creationId xmlns:p14="http://schemas.microsoft.com/office/powerpoint/2010/main" val="2293556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65126"/>
            <a:ext cx="10515600" cy="774562"/>
          </a:xfrm>
        </p:spPr>
        <p:txBody>
          <a:bodyPr>
            <a:normAutofit/>
          </a:bodyPr>
          <a:lstStyle/>
          <a:p>
            <a:pPr algn="ctr"/>
            <a:r>
              <a:rPr lang="es-AR" sz="3600" b="1" dirty="0">
                <a:solidFill>
                  <a:schemeClr val="accent6">
                    <a:lumMod val="50000"/>
                  </a:schemeClr>
                </a:solidFill>
                <a:latin typeface="+mn-lt"/>
              </a:rPr>
              <a:t>Tasa de crecimiento poblacional</a:t>
            </a:r>
          </a:p>
        </p:txBody>
      </p:sp>
      <p:pic>
        <p:nvPicPr>
          <p:cNvPr id="3074" name="Picture 2" descr="D:\Jorge\Mis imágenes\fig_7.gif"/>
          <p:cNvPicPr>
            <a:picLocks noChangeAspect="1" noChangeArrowheads="1"/>
          </p:cNvPicPr>
          <p:nvPr/>
        </p:nvPicPr>
        <p:blipFill>
          <a:blip r:embed="rId2" cstate="print"/>
          <a:srcRect/>
          <a:stretch>
            <a:fillRect/>
          </a:stretch>
        </p:blipFill>
        <p:spPr bwMode="auto">
          <a:xfrm>
            <a:off x="2703910" y="1422514"/>
            <a:ext cx="6848475" cy="4898677"/>
          </a:xfrm>
          <a:prstGeom prst="rect">
            <a:avLst/>
          </a:prstGeom>
          <a:noFill/>
        </p:spPr>
      </p:pic>
    </p:spTree>
    <p:extLst>
      <p:ext uri="{BB962C8B-B14F-4D97-AF65-F5344CB8AC3E}">
        <p14:creationId xmlns:p14="http://schemas.microsoft.com/office/powerpoint/2010/main" val="3823696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8033" y="144106"/>
            <a:ext cx="10959921" cy="860446"/>
          </a:xfrm>
        </p:spPr>
        <p:txBody>
          <a:bodyPr>
            <a:normAutofit/>
          </a:bodyPr>
          <a:lstStyle/>
          <a:p>
            <a:pPr algn="ctr"/>
            <a:r>
              <a:rPr lang="es-AR" sz="2800" b="1" dirty="0">
                <a:solidFill>
                  <a:schemeClr val="accent6">
                    <a:lumMod val="50000"/>
                  </a:schemeClr>
                </a:solidFill>
                <a:latin typeface="+mn-lt"/>
              </a:rPr>
              <a:t>Huella ecológica. Número de hectáreas globales por persona</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516" y="875763"/>
            <a:ext cx="7728000" cy="5796000"/>
          </a:xfrm>
          <a:prstGeom prst="rect">
            <a:avLst/>
          </a:prstGeom>
        </p:spPr>
      </p:pic>
    </p:spTree>
    <p:extLst>
      <p:ext uri="{BB962C8B-B14F-4D97-AF65-F5344CB8AC3E}">
        <p14:creationId xmlns:p14="http://schemas.microsoft.com/office/powerpoint/2010/main" val="20207463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TotalTime>
  <Words>742</Words>
  <Application>Microsoft Office PowerPoint</Application>
  <PresentationFormat>Panorámica</PresentationFormat>
  <Paragraphs>91</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Calibri Light</vt:lpstr>
      <vt:lpstr>Tema de Office</vt:lpstr>
      <vt:lpstr>Los cambios en la población y algunas desafíos</vt:lpstr>
      <vt:lpstr>¿Es el tamaño de la población un problema?</vt:lpstr>
      <vt:lpstr>Presentación de PowerPoint</vt:lpstr>
      <vt:lpstr>Presentación de PowerPoint</vt:lpstr>
      <vt:lpstr>¿Es el tamaño de la población un problema?</vt:lpstr>
      <vt:lpstr>La población mundial se va a estabilizar en torno a los 11 mil millones de personas. Hoy somos 7.700 millones</vt:lpstr>
      <vt:lpstr>La población argentina se va a estabilizar en torno a los 55 millones de personas. Hoy somos 46 millones.</vt:lpstr>
      <vt:lpstr>Tasa de crecimiento poblacional</vt:lpstr>
      <vt:lpstr>Huella ecológica. Número de hectáreas globales por persona</vt:lpstr>
      <vt:lpstr>¿Cómo llegamos a eso? Uno de los factores: la fecundidad</vt:lpstr>
      <vt:lpstr>¿Cómo llegamos a eso? Otro factor: la longevidad</vt:lpstr>
      <vt:lpstr>Otra manera de ver lo que va a suceder</vt:lpstr>
      <vt:lpstr>Argentina. Población por grandes grupos de edad</vt:lpstr>
      <vt:lpstr>El aumento de la población de 70 y más</vt:lpstr>
      <vt:lpstr>Conclusiones  hasta aquí</vt:lpstr>
      <vt:lpstr>Otra manera de ver lo que va a suceder</vt:lpstr>
      <vt:lpstr>Argentina. Población por grandes grupos de edad</vt:lpstr>
      <vt:lpstr>El aumento de la población de 70 y más</vt:lpstr>
      <vt:lpstr>Edad mediana de la población</vt:lpstr>
      <vt:lpstr>Indicadores de envejecimiento. Argentina  y dos países: Un ultra-subdesarrollado y un ultra-desarrollado</vt:lpstr>
      <vt:lpstr>Razón de dependencia (0-24 y 70+, 25-69)</vt:lpstr>
      <vt:lpstr>Perfiles de consumo y de ingresos laborales en el ciclo de vida</vt:lpstr>
      <vt:lpstr>Déficit en el ciclo de vida, Argentina 2016</vt:lpstr>
      <vt:lpstr>Presentación de PowerPoint</vt:lpstr>
      <vt:lpstr>Déficit en el ciclo de vida (agregado), Argentina 2016</vt:lpstr>
      <vt:lpstr>Presentación de PowerPoint</vt:lpstr>
      <vt:lpstr>Presentación de PowerPoint</vt:lpstr>
      <vt:lpstr>Presentación de PowerPoint</vt:lpstr>
      <vt:lpstr>Los cambios en la población y algunas desafíos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Editor 4</dc:creator>
  <cp:lastModifiedBy>Editor 4</cp:lastModifiedBy>
  <cp:revision>46</cp:revision>
  <cp:lastPrinted>2019-05-20T10:43:31Z</cp:lastPrinted>
  <dcterms:created xsi:type="dcterms:W3CDTF">2018-06-03T12:36:20Z</dcterms:created>
  <dcterms:modified xsi:type="dcterms:W3CDTF">2019-05-20T10:44:33Z</dcterms:modified>
</cp:coreProperties>
</file>